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sldIdLst>
    <p:sldId id="273" r:id="rId2"/>
    <p:sldId id="276" r:id="rId3"/>
    <p:sldId id="284" r:id="rId4"/>
    <p:sldId id="259" r:id="rId5"/>
    <p:sldId id="286" r:id="rId6"/>
    <p:sldId id="295" r:id="rId7"/>
    <p:sldId id="264" r:id="rId8"/>
    <p:sldId id="265" r:id="rId9"/>
    <p:sldId id="291" r:id="rId10"/>
    <p:sldId id="294" r:id="rId11"/>
    <p:sldId id="292" r:id="rId12"/>
    <p:sldId id="296" r:id="rId13"/>
    <p:sldId id="293" r:id="rId14"/>
    <p:sldId id="268" r:id="rId15"/>
    <p:sldId id="288" r:id="rId16"/>
    <p:sldId id="281" r:id="rId17"/>
    <p:sldId id="289" r:id="rId18"/>
    <p:sldId id="283" r:id="rId19"/>
    <p:sldId id="290" r:id="rId20"/>
    <p:sldId id="285" r:id="rId21"/>
    <p:sldId id="271" r:id="rId22"/>
  </p:sldIdLst>
  <p:sldSz cx="10080625" cy="7559675"/>
  <p:notesSz cx="7559675" cy="10691813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F0000"/>
    <a:srgbClr val="9E7B5C"/>
    <a:srgbClr val="8A6C50"/>
    <a:srgbClr val="C8A7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中等深淺樣式 4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0945"/>
    <p:restoredTop sz="91682"/>
  </p:normalViewPr>
  <p:slideViewPr>
    <p:cSldViewPr snapToGrid="0" snapToObjects="1">
      <p:cViewPr>
        <p:scale>
          <a:sx n="76" d="100"/>
          <a:sy n="76" d="100"/>
        </p:scale>
        <p:origin x="704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260078" y="1237197"/>
            <a:ext cx="7560469" cy="2631887"/>
          </a:xfrm>
        </p:spPr>
        <p:txBody>
          <a:bodyPr anchor="b"/>
          <a:lstStyle>
            <a:lvl1pPr algn="ctr">
              <a:defRPr sz="4961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60078" y="3970580"/>
            <a:ext cx="7560469" cy="1825171"/>
          </a:xfrm>
        </p:spPr>
        <p:txBody>
          <a:bodyPr/>
          <a:lstStyle>
            <a:lvl1pPr marL="0" indent="0" algn="ctr">
              <a:buNone/>
              <a:defRPr sz="1984"/>
            </a:lvl1pPr>
            <a:lvl2pPr marL="378013" indent="0" algn="ctr">
              <a:buNone/>
              <a:defRPr sz="1654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2583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94356" y="402483"/>
            <a:ext cx="8694539" cy="1461188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94357" y="1853171"/>
            <a:ext cx="4264576" cy="908210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94357" y="2761381"/>
            <a:ext cx="4264576" cy="4061576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103316" y="1853171"/>
            <a:ext cx="4285579" cy="908210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103316" y="2761381"/>
            <a:ext cx="4285579" cy="4061576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5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6174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125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285579" y="1088454"/>
            <a:ext cx="5103316" cy="5372269"/>
          </a:xfrm>
        </p:spPr>
        <p:txBody>
          <a:bodyPr/>
          <a:lstStyle>
            <a:lvl1pPr>
              <a:defRPr sz="2646"/>
            </a:lvl1pPr>
            <a:lvl2pPr>
              <a:defRPr sz="2315"/>
            </a:lvl2pPr>
            <a:lvl3pPr>
              <a:defRPr sz="1984"/>
            </a:lvl3pPr>
            <a:lvl4pPr>
              <a:defRPr sz="1654"/>
            </a:lvl4pPr>
            <a:lvl5pPr>
              <a:defRPr sz="1654"/>
            </a:lvl5pPr>
            <a:lvl6pPr>
              <a:defRPr sz="1654"/>
            </a:lvl6pPr>
            <a:lvl7pPr>
              <a:defRPr sz="1654"/>
            </a:lvl7pPr>
            <a:lvl8pPr>
              <a:defRPr sz="1654"/>
            </a:lvl8pPr>
            <a:lvl9pPr>
              <a:defRPr sz="1654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94356" y="2267902"/>
            <a:ext cx="3251264" cy="4201570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793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94356" y="503978"/>
            <a:ext cx="3251264" cy="1763924"/>
          </a:xfrm>
        </p:spPr>
        <p:txBody>
          <a:bodyPr anchor="b"/>
          <a:lstStyle>
            <a:lvl1pPr>
              <a:defRPr sz="2646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285579" y="1088454"/>
            <a:ext cx="5103316" cy="5372269"/>
          </a:xfrm>
        </p:spPr>
        <p:txBody>
          <a:bodyPr/>
          <a:lstStyle>
            <a:lvl1pPr marL="0" indent="0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94356" y="2267902"/>
            <a:ext cx="3251264" cy="4201570"/>
          </a:xfrm>
        </p:spPr>
        <p:txBody>
          <a:bodyPr/>
          <a:lstStyle>
            <a:lvl1pPr marL="0" indent="0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90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9990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7213947" y="402483"/>
            <a:ext cx="2173635" cy="6406475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93043" y="402483"/>
            <a:ext cx="6394896" cy="6406475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093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 userDrawn="1"/>
        </p:nvSpPr>
        <p:spPr>
          <a:xfrm rot="5400000">
            <a:off x="1211141" y="-1211143"/>
            <a:ext cx="1273945" cy="3696231"/>
          </a:xfrm>
          <a:prstGeom prst="rtTriangle">
            <a:avLst/>
          </a:pr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7" name="直角三角形 6"/>
          <p:cNvSpPr/>
          <p:nvPr userDrawn="1"/>
        </p:nvSpPr>
        <p:spPr>
          <a:xfrm rot="16200000">
            <a:off x="5296202" y="2775252"/>
            <a:ext cx="7111694" cy="2457152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5" name="直角三角形 4"/>
          <p:cNvSpPr/>
          <p:nvPr userDrawn="1"/>
        </p:nvSpPr>
        <p:spPr>
          <a:xfrm rot="5400000">
            <a:off x="-241414" y="241413"/>
            <a:ext cx="1931917" cy="144909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6" name="直角三角形 5"/>
          <p:cNvSpPr/>
          <p:nvPr userDrawn="1"/>
        </p:nvSpPr>
        <p:spPr>
          <a:xfrm rot="16200000">
            <a:off x="6242150" y="3721200"/>
            <a:ext cx="4073825" cy="3603126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9" name="直角三角形 8"/>
          <p:cNvSpPr/>
          <p:nvPr userDrawn="1"/>
        </p:nvSpPr>
        <p:spPr>
          <a:xfrm>
            <a:off x="0" y="4745796"/>
            <a:ext cx="1344083" cy="2813879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10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1081128" y="1601182"/>
            <a:ext cx="4224937" cy="92011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969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1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1081128" y="2521293"/>
            <a:ext cx="5869340" cy="1339319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5457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1081127" y="3860611"/>
            <a:ext cx="5869341" cy="63879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315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081128" y="4584167"/>
            <a:ext cx="4224937" cy="1666564"/>
          </a:xfrm>
          <a:prstGeom prst="rect">
            <a:avLst/>
          </a:prstGeom>
        </p:spPr>
        <p:txBody>
          <a:bodyPr anchor="t"/>
          <a:lstStyle>
            <a:lvl1pPr marL="236258" indent="-236258">
              <a:buFont typeface="Arial" charset="0"/>
              <a:buChar char="•"/>
              <a:defRPr sz="1158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107943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页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 userDrawn="1"/>
        </p:nvSpPr>
        <p:spPr>
          <a:xfrm rot="5400000">
            <a:off x="1211141" y="-1211143"/>
            <a:ext cx="1273945" cy="3696231"/>
          </a:xfrm>
          <a:prstGeom prst="rtTriangle">
            <a:avLst/>
          </a:pr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7" name="直角三角形 6"/>
          <p:cNvSpPr/>
          <p:nvPr userDrawn="1"/>
        </p:nvSpPr>
        <p:spPr>
          <a:xfrm rot="16200000">
            <a:off x="5296202" y="2775252"/>
            <a:ext cx="7111694" cy="2457152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5" name="直角三角形 4"/>
          <p:cNvSpPr/>
          <p:nvPr userDrawn="1"/>
        </p:nvSpPr>
        <p:spPr>
          <a:xfrm rot="5400000">
            <a:off x="-241414" y="241413"/>
            <a:ext cx="1931917" cy="144909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6" name="直角三角形 5"/>
          <p:cNvSpPr/>
          <p:nvPr userDrawn="1"/>
        </p:nvSpPr>
        <p:spPr>
          <a:xfrm rot="16200000">
            <a:off x="6242150" y="3721200"/>
            <a:ext cx="4073825" cy="3603126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9" name="直角三角形 8"/>
          <p:cNvSpPr/>
          <p:nvPr userDrawn="1"/>
        </p:nvSpPr>
        <p:spPr>
          <a:xfrm>
            <a:off x="0" y="4745796"/>
            <a:ext cx="1344083" cy="2813879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10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1081128" y="1601182"/>
            <a:ext cx="4224937" cy="92011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969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1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1081128" y="2521293"/>
            <a:ext cx="5869340" cy="1339319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5457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1081127" y="3860611"/>
            <a:ext cx="5869341" cy="63879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315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081128" y="4584167"/>
            <a:ext cx="4224937" cy="1666564"/>
          </a:xfrm>
          <a:prstGeom prst="rect">
            <a:avLst/>
          </a:prstGeom>
        </p:spPr>
        <p:txBody>
          <a:bodyPr anchor="t"/>
          <a:lstStyle>
            <a:lvl1pPr marL="236258" indent="-236258">
              <a:buFont typeface="Arial" charset="0"/>
              <a:buChar char="•"/>
              <a:defRPr sz="1158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7391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106826" y="1625072"/>
            <a:ext cx="5536629" cy="423753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8268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57459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246848"/>
            <a:ext cx="4978400" cy="278085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307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zh-TW" altLang="en-US" dirty="0" smtClean="0"/>
              <a:t> </a:t>
            </a:r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7153692"/>
            <a:ext cx="10080625" cy="9799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7033298"/>
            <a:ext cx="10080625" cy="50397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</p:spTree>
    <p:extLst>
      <p:ext uri="{BB962C8B-B14F-4D97-AF65-F5344CB8AC3E}">
        <p14:creationId xmlns:p14="http://schemas.microsoft.com/office/powerpoint/2010/main" val="11396711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54000"/>
            <a:ext cx="4927600" cy="287868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307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zh-TW" altLang="en-US" smtClean="0"/>
              <a:t> </a:t>
            </a:r>
            <a:endParaRPr kumimoji="1" lang="en-US" altLang="zh-TW" dirty="0" smtClean="0"/>
          </a:p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7153692"/>
            <a:ext cx="10080625" cy="97996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7033298"/>
            <a:ext cx="10080625" cy="5039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</p:spTree>
    <p:extLst>
      <p:ext uri="{BB962C8B-B14F-4D97-AF65-F5344CB8AC3E}">
        <p14:creationId xmlns:p14="http://schemas.microsoft.com/office/powerpoint/2010/main" val="12306105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46847"/>
            <a:ext cx="802335" cy="719113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307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917842" y="246847"/>
            <a:ext cx="5320615" cy="719113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315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7153692"/>
            <a:ext cx="10080625" cy="9799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7033298"/>
            <a:ext cx="10080625" cy="5039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88"/>
          </a:p>
        </p:txBody>
      </p:sp>
    </p:spTree>
    <p:extLst>
      <p:ext uri="{BB962C8B-B14F-4D97-AF65-F5344CB8AC3E}">
        <p14:creationId xmlns:p14="http://schemas.microsoft.com/office/powerpoint/2010/main" val="5548716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878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87793" y="1884670"/>
            <a:ext cx="8694539" cy="3144614"/>
          </a:xfrm>
        </p:spPr>
        <p:txBody>
          <a:bodyPr anchor="b"/>
          <a:lstStyle>
            <a:lvl1pPr>
              <a:defRPr sz="4961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87793" y="5059034"/>
            <a:ext cx="8694539" cy="1653678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1pPr>
            <a:lvl2pPr marL="378013" indent="0">
              <a:buNone/>
              <a:defRPr sz="1654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31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93043" y="2012414"/>
            <a:ext cx="4284266" cy="4796544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103316" y="2012414"/>
            <a:ext cx="4284266" cy="4796544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80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693043" y="402483"/>
            <a:ext cx="869453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93043" y="2012414"/>
            <a:ext cx="869453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93043" y="7006699"/>
            <a:ext cx="226814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E7A4C-BB11-42BA-A7C9-0FE00FF3D15F}" type="datetimeFigureOut">
              <a:rPr lang="en-US" smtClean="0"/>
              <a:t>6/30/18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339207" y="7006699"/>
            <a:ext cx="340221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7119441" y="7006699"/>
            <a:ext cx="2268141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948DC3-AF38-43E8-BE59-9E15DD7AD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58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31" r:id="rId2"/>
    <p:sldLayoutId id="2147483735" r:id="rId3"/>
    <p:sldLayoutId id="2147483734" r:id="rId4"/>
    <p:sldLayoutId id="2147483733" r:id="rId5"/>
    <p:sldLayoutId id="2147483732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18" r:id="rId17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363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90000"/>
        </a:lnSpc>
        <a:spcBef>
          <a:spcPts val="827"/>
        </a:spcBef>
        <a:buFont typeface="Arial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90000"/>
        </a:lnSpc>
        <a:spcBef>
          <a:spcPts val="413"/>
        </a:spcBef>
        <a:buFont typeface="Arial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90000"/>
        </a:lnSpc>
        <a:spcBef>
          <a:spcPts val="413"/>
        </a:spcBef>
        <a:buFont typeface="Arial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90000"/>
        </a:lnSpc>
        <a:spcBef>
          <a:spcPts val="413"/>
        </a:spcBef>
        <a:buFont typeface="Arial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90000"/>
        </a:lnSpc>
        <a:spcBef>
          <a:spcPts val="413"/>
        </a:spcBef>
        <a:buFont typeface="Arial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90000"/>
        </a:lnSpc>
        <a:spcBef>
          <a:spcPts val="413"/>
        </a:spcBef>
        <a:buFont typeface="Arial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90000"/>
        </a:lnSpc>
        <a:spcBef>
          <a:spcPts val="413"/>
        </a:spcBef>
        <a:buFont typeface="Arial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90000"/>
        </a:lnSpc>
        <a:spcBef>
          <a:spcPts val="413"/>
        </a:spcBef>
        <a:buFont typeface="Arial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90000"/>
        </a:lnSpc>
        <a:spcBef>
          <a:spcPts val="413"/>
        </a:spcBef>
        <a:buFont typeface="Arial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1.png"/><Relationship Id="rId1" Type="http://schemas.microsoft.com/office/2007/relationships/media" Target="../media/media17.m4a"/><Relationship Id="rId2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png"/><Relationship Id="rId1" Type="http://schemas.microsoft.com/office/2007/relationships/media" Target="../media/media18.m4a"/><Relationship Id="rId2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1.png"/><Relationship Id="rId1" Type="http://schemas.microsoft.com/office/2007/relationships/media" Target="../media/media19.m4a"/><Relationship Id="rId2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png"/><Relationship Id="rId1" Type="http://schemas.microsoft.com/office/2007/relationships/media" Target="../media/media20.m4a"/><Relationship Id="rId2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21.m4a"/><Relationship Id="rId2" Type="http://schemas.openxmlformats.org/officeDocument/2006/relationships/audio" Target="../media/media21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stomShape 2"/>
          <p:cNvSpPr/>
          <p:nvPr/>
        </p:nvSpPr>
        <p:spPr>
          <a:xfrm>
            <a:off x="2704553" y="4585907"/>
            <a:ext cx="4784760" cy="1462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108724">
              <a:spcBef>
                <a:spcPts val="1417"/>
              </a:spcBef>
              <a:buClr>
                <a:srgbClr val="FF6600"/>
              </a:buClr>
              <a:buSzPct val="45000"/>
            </a:pPr>
            <a:r>
              <a:rPr lang="en-US" sz="2800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Heiti TC Light" charset="-120"/>
                <a:ea typeface="Heiti TC Light" charset="-120"/>
                <a:cs typeface="Heiti TC Light" charset="-120"/>
              </a:rPr>
              <a:t>周昀、劉芸欣、高紹芳</a:t>
            </a:r>
          </a:p>
        </p:txBody>
      </p:sp>
      <p:sp>
        <p:nvSpPr>
          <p:cNvPr id="7" name="文字版面配置區 6"/>
          <p:cNvSpPr>
            <a:spLocks noGrp="1"/>
          </p:cNvSpPr>
          <p:nvPr>
            <p:ph type="body" sz="quarter" idx="11"/>
          </p:nvPr>
        </p:nvSpPr>
        <p:spPr>
          <a:xfrm>
            <a:off x="1335127" y="2562483"/>
            <a:ext cx="7013005" cy="1811679"/>
          </a:xfrm>
        </p:spPr>
        <p:txBody>
          <a:bodyPr>
            <a:normAutofit/>
          </a:bodyPr>
          <a:lstStyle/>
          <a:p>
            <a:pPr algn="ctr"/>
            <a:r>
              <a:rPr lang="en-US" altLang="zh-TW" sz="6000" spc="-1" dirty="0">
                <a:uFill>
                  <a:solidFill>
                    <a:srgbClr val="FFFFFF"/>
                  </a:solidFill>
                </a:uFill>
                <a:latin typeface="+mj-lt"/>
              </a:rPr>
              <a:t>EDA  </a:t>
            </a:r>
            <a:r>
              <a:rPr lang="en-US" altLang="zh-TW" sz="6000" spc="-1" dirty="0" smtClean="0">
                <a:uFill>
                  <a:solidFill>
                    <a:srgbClr val="FFFFFF"/>
                  </a:solidFill>
                </a:uFill>
                <a:latin typeface="+mj-lt"/>
              </a:rPr>
              <a:t>Final</a:t>
            </a:r>
            <a:endParaRPr lang="en-US" altLang="zh-TW" sz="6000" spc="-1" dirty="0"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4" name="音效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21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93"/>
    </mc:Choice>
    <mc:Fallback>
      <p:transition spd="slow" advTm="11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2"/>
          <p:cNvSpPr/>
          <p:nvPr/>
        </p:nvSpPr>
        <p:spPr>
          <a:xfrm>
            <a:off x="504000" y="1769041"/>
            <a:ext cx="8456400" cy="35310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Problem define</a:t>
            </a:r>
            <a:endParaRPr lang="en-US" sz="3200" spc="-1" dirty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Original approach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 smtClean="0">
                <a:solidFill>
                  <a:schemeClr val="tx2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New approach</a:t>
            </a:r>
            <a:endParaRPr lang="en-US" sz="3200" spc="-1" dirty="0" smtClean="0">
              <a:solidFill>
                <a:schemeClr val="tx2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Test results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Future </a:t>
            </a:r>
            <a:r>
              <a:rPr lang="en-US" altLang="zh-TW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</a:t>
            </a:r>
            <a:endParaRPr lang="en-US" sz="3200" spc="-1" dirty="0" smtClean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 assignment</a:t>
            </a:r>
            <a:endParaRPr lang="en-US" sz="3200" spc="-1" dirty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0" y="585514"/>
            <a:ext cx="5825067" cy="744480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94" name="CustomShape 1"/>
          <p:cNvSpPr/>
          <p:nvPr/>
        </p:nvSpPr>
        <p:spPr>
          <a:xfrm>
            <a:off x="504000" y="585514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Outline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音效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30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37"/>
    </mc:Choice>
    <mc:Fallback>
      <p:transition spd="slow" advTm="4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504000" y="1769040"/>
            <a:ext cx="4425480" cy="506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5" name="CustomShape 2"/>
          <p:cNvSpPr/>
          <p:nvPr/>
        </p:nvSpPr>
        <p:spPr>
          <a:xfrm>
            <a:off x="504000" y="1697039"/>
            <a:ext cx="8821800" cy="40772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came up with a new algorithm to reverse the permutation by simply searching for matched string and shifting the sequence.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This design is based on the observation that sorting order of the “first strings” is similar of the “second strings”.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3"/>
          <p:cNvSpPr/>
          <p:nvPr/>
        </p:nvSpPr>
        <p:spPr>
          <a:xfrm>
            <a:off x="0" y="361800"/>
            <a:ext cx="7365240" cy="722880"/>
          </a:xfrm>
          <a:prstGeom prst="rect">
            <a:avLst/>
          </a:prstGeom>
          <a:solidFill>
            <a:srgbClr val="7CAFB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1"/>
          <p:cNvSpPr/>
          <p:nvPr/>
        </p:nvSpPr>
        <p:spPr>
          <a:xfrm>
            <a:off x="811260" y="340200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New approach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音效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294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443"/>
    </mc:Choice>
    <mc:Fallback>
      <p:transition spd="slow" advTm="52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-1" y="361427"/>
            <a:ext cx="6028268" cy="723588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96" name="CustomShape 1"/>
          <p:cNvSpPr/>
          <p:nvPr/>
        </p:nvSpPr>
        <p:spPr>
          <a:xfrm>
            <a:off x="504000" y="301320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Sorting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CustomShape 2"/>
          <p:cNvSpPr/>
          <p:nvPr/>
        </p:nvSpPr>
        <p:spPr>
          <a:xfrm>
            <a:off x="648000" y="4164480"/>
            <a:ext cx="8403840" cy="299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14" indent="-323291">
              <a:spcBef>
                <a:spcPts val="1414"/>
              </a:spcBef>
              <a:buClr>
                <a:schemeClr val="accent6">
                  <a:lumMod val="50000"/>
                </a:schemeClr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By sorting the input pairs, we convert the notation from strings to integers.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圖片 97"/>
          <p:cNvPicPr/>
          <p:nvPr/>
        </p:nvPicPr>
        <p:blipFill>
          <a:blip r:embed="rId4"/>
          <a:stretch/>
        </p:blipFill>
        <p:spPr>
          <a:xfrm>
            <a:off x="961920" y="1554480"/>
            <a:ext cx="4354200" cy="547920"/>
          </a:xfrm>
          <a:prstGeom prst="rect">
            <a:avLst/>
          </a:prstGeom>
          <a:ln>
            <a:noFill/>
          </a:ln>
        </p:spPr>
      </p:pic>
      <p:pic>
        <p:nvPicPr>
          <p:cNvPr id="99" name="圖片 98"/>
          <p:cNvPicPr/>
          <p:nvPr/>
        </p:nvPicPr>
        <p:blipFill>
          <a:blip r:embed="rId5"/>
          <a:stretch/>
        </p:blipFill>
        <p:spPr>
          <a:xfrm>
            <a:off x="1028520" y="2128320"/>
            <a:ext cx="7922880" cy="1600560"/>
          </a:xfrm>
          <a:prstGeom prst="rect">
            <a:avLst/>
          </a:prstGeom>
          <a:ln>
            <a:noFill/>
          </a:ln>
        </p:spPr>
      </p:pic>
      <p:pic>
        <p:nvPicPr>
          <p:cNvPr id="3" name="音效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356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88"/>
    </mc:Choice>
    <mc:Fallback>
      <p:transition spd="slow" advTm="18488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7" name="Table 1"/>
          <p:cNvGraphicFramePr/>
          <p:nvPr>
            <p:extLst>
              <p:ext uri="{D42A27DB-BD31-4B8C-83A1-F6EECF244321}">
                <p14:modId xmlns:p14="http://schemas.microsoft.com/office/powerpoint/2010/main" val="384778661"/>
              </p:ext>
            </p:extLst>
          </p:nvPr>
        </p:nvGraphicFramePr>
        <p:xfrm>
          <a:off x="1234080" y="3729600"/>
          <a:ext cx="2470320" cy="2590800"/>
        </p:xfrm>
        <a:graphic>
          <a:graphicData uri="http://schemas.openxmlformats.org/drawingml/2006/table">
            <a:tbl>
              <a:tblPr/>
              <a:tblGrid>
                <a:gridCol w="1235160"/>
                <a:gridCol w="1235160"/>
              </a:tblGrid>
              <a:tr h="454680">
                <a:tc>
                  <a:txBody>
                    <a:bodyPr/>
                    <a:lstStyle/>
                    <a:p>
                      <a:pPr marL="54720" indent="14616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472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A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</a:tr>
              <a:tr h="454680">
                <a:tc>
                  <a:txBody>
                    <a:bodyPr/>
                    <a:lstStyle/>
                    <a:p>
                      <a:pPr marL="54720" indent="14616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472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C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</a:tr>
              <a:tr h="454680">
                <a:tc>
                  <a:txBody>
                    <a:bodyPr/>
                    <a:lstStyle/>
                    <a:p>
                      <a:pPr marL="54720" indent="14616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3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472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D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</a:tr>
              <a:tr h="454680">
                <a:tc>
                  <a:txBody>
                    <a:bodyPr/>
                    <a:lstStyle/>
                    <a:p>
                      <a:pPr marL="54720" indent="14616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4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472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E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solidFill>
                      <a:schemeClr val="bg1"/>
                    </a:solidFill>
                  </a:tcPr>
                </a:tc>
              </a:tr>
              <a:tr h="454680">
                <a:tc>
                  <a:txBody>
                    <a:bodyPr/>
                    <a:lstStyle/>
                    <a:p>
                      <a:pPr marL="54720" indent="14616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5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472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R w="21600">
                      <a:solidFill>
                        <a:srgbClr val="000000"/>
                      </a:solidFill>
                    </a:lnR>
                    <a:lnB w="21600">
                      <a:solidFill>
                        <a:srgbClr val="000000"/>
                      </a:solidFill>
                    </a:lnB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268" name="CustomShape 2"/>
          <p:cNvSpPr/>
          <p:nvPr/>
        </p:nvSpPr>
        <p:spPr>
          <a:xfrm>
            <a:off x="504000" y="1769040"/>
            <a:ext cx="4425480" cy="506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9" name="CustomShape 3"/>
          <p:cNvSpPr/>
          <p:nvPr/>
        </p:nvSpPr>
        <p:spPr>
          <a:xfrm>
            <a:off x="504000" y="1697040"/>
            <a:ext cx="8821800" cy="150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go through the string pairs the record the needed movement with integer pairs as </a:t>
            </a:r>
            <a:r>
              <a:t/>
            </a:r>
            <a:br/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( target_position, insert_position)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70" name="Table 4"/>
          <p:cNvGraphicFramePr/>
          <p:nvPr>
            <p:extLst>
              <p:ext uri="{D42A27DB-BD31-4B8C-83A1-F6EECF244321}">
                <p14:modId xmlns:p14="http://schemas.microsoft.com/office/powerpoint/2010/main" val="2131654938"/>
              </p:ext>
            </p:extLst>
          </p:nvPr>
        </p:nvGraphicFramePr>
        <p:xfrm>
          <a:off x="5987880" y="3694320"/>
          <a:ext cx="2486880" cy="2590800"/>
        </p:xfrm>
        <a:graphic>
          <a:graphicData uri="http://schemas.openxmlformats.org/drawingml/2006/table">
            <a:tbl>
              <a:tblPr/>
              <a:tblGrid>
                <a:gridCol w="1243440"/>
                <a:gridCol w="1243440"/>
              </a:tblGrid>
              <a:tr h="488520">
                <a:tc>
                  <a:txBody>
                    <a:bodyPr/>
                    <a:lstStyle/>
                    <a:p>
                      <a:pPr marL="54720" indent="14616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472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A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</a:tr>
              <a:tr h="488520">
                <a:tc>
                  <a:txBody>
                    <a:bodyPr/>
                    <a:lstStyle/>
                    <a:p>
                      <a:pPr marL="54720" indent="14616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472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rgbClr val="FFC000"/>
                    </a:solidFill>
                  </a:tcPr>
                </a:tc>
              </a:tr>
              <a:tr h="488520">
                <a:tc>
                  <a:txBody>
                    <a:bodyPr/>
                    <a:lstStyle/>
                    <a:p>
                      <a:pPr marL="54720" indent="14616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3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472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C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</a:tr>
              <a:tr h="488520">
                <a:tc>
                  <a:txBody>
                    <a:bodyPr/>
                    <a:lstStyle/>
                    <a:p>
                      <a:pPr marL="54720" indent="14616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4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472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D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R w="14400">
                      <a:solidFill>
                        <a:srgbClr val="000000"/>
                      </a:solidFill>
                    </a:lnR>
                    <a:lnT w="14400">
                      <a:solidFill>
                        <a:srgbClr val="000000"/>
                      </a:solidFill>
                    </a:lnT>
                    <a:solidFill>
                      <a:schemeClr val="bg1"/>
                    </a:solidFill>
                  </a:tcPr>
                </a:tc>
              </a:tr>
              <a:tr h="488520">
                <a:tc>
                  <a:txBody>
                    <a:bodyPr/>
                    <a:lstStyle/>
                    <a:p>
                      <a:pPr marL="54720" indent="14616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5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4400">
                      <a:solidFill>
                        <a:srgbClr val="000000"/>
                      </a:solidFill>
                    </a:lnL>
                    <a:lnT w="14400">
                      <a:solidFill>
                        <a:srgbClr val="000000"/>
                      </a:solidFill>
                    </a:lnT>
                    <a:lnB w="14400">
                      <a:solidFill>
                        <a:srgbClr val="000000"/>
                      </a:solidFill>
                    </a:lnB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4720" algn="ctr">
                        <a:lnSpc>
                          <a:spcPct val="100000"/>
                        </a:lnSpc>
                      </a:pPr>
                      <a:r>
                        <a:rPr lang="en-US" sz="2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E</a:t>
                      </a:r>
                      <a:endParaRPr lang="en-US" sz="2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R w="21600">
                      <a:solidFill>
                        <a:srgbClr val="000000"/>
                      </a:solidFill>
                    </a:lnR>
                    <a:lnB w="21600">
                      <a:solidFill>
                        <a:srgbClr val="000000"/>
                      </a:solidFill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271" name="CustomShape 5"/>
          <p:cNvSpPr/>
          <p:nvPr/>
        </p:nvSpPr>
        <p:spPr>
          <a:xfrm rot="4762800">
            <a:off x="3337561" y="4268893"/>
            <a:ext cx="1958760" cy="1240920"/>
          </a:xfrm>
          <a:custGeom>
            <a:avLst/>
            <a:gdLst/>
            <a:ahLst/>
            <a:cxnLst/>
            <a:rect l="l" t="t" r="r" b="b"/>
            <a:pathLst>
              <a:path w="5877" h="2596">
                <a:moveTo>
                  <a:pt x="1254" y="1402"/>
                </a:moveTo>
                <a:lnTo>
                  <a:pt x="1259" y="1333"/>
                </a:lnTo>
                <a:lnTo>
                  <a:pt x="1271" y="1266"/>
                </a:lnTo>
                <a:lnTo>
                  <a:pt x="1286" y="1200"/>
                </a:lnTo>
                <a:lnTo>
                  <a:pt x="1307" y="1137"/>
                </a:lnTo>
                <a:lnTo>
                  <a:pt x="1333" y="1074"/>
                </a:lnTo>
                <a:lnTo>
                  <a:pt x="1364" y="1015"/>
                </a:lnTo>
                <a:lnTo>
                  <a:pt x="1401" y="957"/>
                </a:lnTo>
                <a:lnTo>
                  <a:pt x="1440" y="901"/>
                </a:lnTo>
                <a:lnTo>
                  <a:pt x="1485" y="848"/>
                </a:lnTo>
                <a:lnTo>
                  <a:pt x="1535" y="799"/>
                </a:lnTo>
                <a:lnTo>
                  <a:pt x="1590" y="751"/>
                </a:lnTo>
                <a:lnTo>
                  <a:pt x="1649" y="707"/>
                </a:lnTo>
                <a:lnTo>
                  <a:pt x="1711" y="666"/>
                </a:lnTo>
                <a:lnTo>
                  <a:pt x="1777" y="627"/>
                </a:lnTo>
                <a:lnTo>
                  <a:pt x="1848" y="592"/>
                </a:lnTo>
                <a:lnTo>
                  <a:pt x="1922" y="561"/>
                </a:lnTo>
                <a:lnTo>
                  <a:pt x="2000" y="532"/>
                </a:lnTo>
                <a:lnTo>
                  <a:pt x="2080" y="507"/>
                </a:lnTo>
                <a:lnTo>
                  <a:pt x="2164" y="486"/>
                </a:lnTo>
                <a:lnTo>
                  <a:pt x="2251" y="469"/>
                </a:lnTo>
                <a:lnTo>
                  <a:pt x="2340" y="454"/>
                </a:lnTo>
                <a:lnTo>
                  <a:pt x="2431" y="443"/>
                </a:lnTo>
                <a:lnTo>
                  <a:pt x="2525" y="437"/>
                </a:lnTo>
                <a:lnTo>
                  <a:pt x="2621" y="433"/>
                </a:lnTo>
                <a:lnTo>
                  <a:pt x="2718" y="434"/>
                </a:lnTo>
                <a:lnTo>
                  <a:pt x="2817" y="439"/>
                </a:lnTo>
                <a:lnTo>
                  <a:pt x="2916" y="447"/>
                </a:lnTo>
                <a:lnTo>
                  <a:pt x="3017" y="459"/>
                </a:lnTo>
                <a:lnTo>
                  <a:pt x="3119" y="475"/>
                </a:lnTo>
                <a:lnTo>
                  <a:pt x="3219" y="493"/>
                </a:lnTo>
                <a:lnTo>
                  <a:pt x="3322" y="516"/>
                </a:lnTo>
                <a:lnTo>
                  <a:pt x="3423" y="541"/>
                </a:lnTo>
                <a:lnTo>
                  <a:pt x="3524" y="571"/>
                </a:lnTo>
                <a:lnTo>
                  <a:pt x="3625" y="603"/>
                </a:lnTo>
                <a:lnTo>
                  <a:pt x="3725" y="640"/>
                </a:lnTo>
                <a:lnTo>
                  <a:pt x="3823" y="679"/>
                </a:lnTo>
                <a:lnTo>
                  <a:pt x="3920" y="722"/>
                </a:lnTo>
                <a:lnTo>
                  <a:pt x="4016" y="767"/>
                </a:lnTo>
                <a:lnTo>
                  <a:pt x="4109" y="815"/>
                </a:lnTo>
                <a:lnTo>
                  <a:pt x="4200" y="866"/>
                </a:lnTo>
                <a:lnTo>
                  <a:pt x="4289" y="919"/>
                </a:lnTo>
                <a:lnTo>
                  <a:pt x="4375" y="976"/>
                </a:lnTo>
                <a:lnTo>
                  <a:pt x="4459" y="1035"/>
                </a:lnTo>
                <a:lnTo>
                  <a:pt x="4539" y="1095"/>
                </a:lnTo>
                <a:lnTo>
                  <a:pt x="4616" y="1158"/>
                </a:lnTo>
                <a:lnTo>
                  <a:pt x="4689" y="1221"/>
                </a:lnTo>
                <a:lnTo>
                  <a:pt x="4759" y="1288"/>
                </a:lnTo>
                <a:lnTo>
                  <a:pt x="4825" y="1355"/>
                </a:lnTo>
                <a:lnTo>
                  <a:pt x="4887" y="1425"/>
                </a:lnTo>
                <a:lnTo>
                  <a:pt x="4946" y="1495"/>
                </a:lnTo>
                <a:lnTo>
                  <a:pt x="5000" y="1566"/>
                </a:lnTo>
                <a:lnTo>
                  <a:pt x="5048" y="1638"/>
                </a:lnTo>
                <a:lnTo>
                  <a:pt x="5093" y="1711"/>
                </a:lnTo>
                <a:lnTo>
                  <a:pt x="5133" y="1784"/>
                </a:lnTo>
                <a:lnTo>
                  <a:pt x="5169" y="1857"/>
                </a:lnTo>
                <a:lnTo>
                  <a:pt x="5199" y="1931"/>
                </a:lnTo>
                <a:lnTo>
                  <a:pt x="5224" y="2004"/>
                </a:lnTo>
                <a:lnTo>
                  <a:pt x="5245" y="2077"/>
                </a:lnTo>
                <a:lnTo>
                  <a:pt x="5259" y="2150"/>
                </a:lnTo>
                <a:lnTo>
                  <a:pt x="5270" y="2221"/>
                </a:lnTo>
                <a:lnTo>
                  <a:pt x="5274" y="2293"/>
                </a:lnTo>
                <a:lnTo>
                  <a:pt x="5275" y="2362"/>
                </a:lnTo>
                <a:lnTo>
                  <a:pt x="5269" y="2431"/>
                </a:lnTo>
                <a:lnTo>
                  <a:pt x="5869" y="2595"/>
                </a:lnTo>
                <a:lnTo>
                  <a:pt x="5876" y="2504"/>
                </a:lnTo>
                <a:lnTo>
                  <a:pt x="5875" y="2415"/>
                </a:lnTo>
                <a:lnTo>
                  <a:pt x="5869" y="2322"/>
                </a:lnTo>
                <a:lnTo>
                  <a:pt x="5856" y="2229"/>
                </a:lnTo>
                <a:lnTo>
                  <a:pt x="5836" y="2134"/>
                </a:lnTo>
                <a:lnTo>
                  <a:pt x="5810" y="2039"/>
                </a:lnTo>
                <a:lnTo>
                  <a:pt x="5777" y="1944"/>
                </a:lnTo>
                <a:lnTo>
                  <a:pt x="5738" y="1849"/>
                </a:lnTo>
                <a:lnTo>
                  <a:pt x="5693" y="1754"/>
                </a:lnTo>
                <a:lnTo>
                  <a:pt x="5640" y="1659"/>
                </a:lnTo>
                <a:lnTo>
                  <a:pt x="5583" y="1564"/>
                </a:lnTo>
                <a:lnTo>
                  <a:pt x="5518" y="1471"/>
                </a:lnTo>
                <a:lnTo>
                  <a:pt x="5449" y="1378"/>
                </a:lnTo>
                <a:lnTo>
                  <a:pt x="5373" y="1287"/>
                </a:lnTo>
                <a:lnTo>
                  <a:pt x="5292" y="1197"/>
                </a:lnTo>
                <a:lnTo>
                  <a:pt x="5207" y="1109"/>
                </a:lnTo>
                <a:lnTo>
                  <a:pt x="5115" y="1023"/>
                </a:lnTo>
                <a:lnTo>
                  <a:pt x="5020" y="940"/>
                </a:lnTo>
                <a:lnTo>
                  <a:pt x="4920" y="858"/>
                </a:lnTo>
                <a:lnTo>
                  <a:pt x="4815" y="780"/>
                </a:lnTo>
                <a:lnTo>
                  <a:pt x="4707" y="704"/>
                </a:lnTo>
                <a:lnTo>
                  <a:pt x="4595" y="631"/>
                </a:lnTo>
                <a:lnTo>
                  <a:pt x="4480" y="561"/>
                </a:lnTo>
                <a:lnTo>
                  <a:pt x="4361" y="495"/>
                </a:lnTo>
                <a:lnTo>
                  <a:pt x="4240" y="432"/>
                </a:lnTo>
                <a:lnTo>
                  <a:pt x="4116" y="373"/>
                </a:lnTo>
                <a:lnTo>
                  <a:pt x="3991" y="318"/>
                </a:lnTo>
                <a:lnTo>
                  <a:pt x="3862" y="267"/>
                </a:lnTo>
                <a:lnTo>
                  <a:pt x="3733" y="220"/>
                </a:lnTo>
                <a:lnTo>
                  <a:pt x="3603" y="179"/>
                </a:lnTo>
                <a:lnTo>
                  <a:pt x="3471" y="140"/>
                </a:lnTo>
                <a:lnTo>
                  <a:pt x="3339" y="106"/>
                </a:lnTo>
                <a:lnTo>
                  <a:pt x="3207" y="76"/>
                </a:lnTo>
                <a:lnTo>
                  <a:pt x="3075" y="51"/>
                </a:lnTo>
                <a:lnTo>
                  <a:pt x="2943" y="32"/>
                </a:lnTo>
                <a:lnTo>
                  <a:pt x="2813" y="16"/>
                </a:lnTo>
                <a:lnTo>
                  <a:pt x="2683" y="6"/>
                </a:lnTo>
                <a:lnTo>
                  <a:pt x="2555" y="1"/>
                </a:lnTo>
                <a:lnTo>
                  <a:pt x="2428" y="0"/>
                </a:lnTo>
                <a:lnTo>
                  <a:pt x="2304" y="4"/>
                </a:lnTo>
                <a:lnTo>
                  <a:pt x="2182" y="12"/>
                </a:lnTo>
                <a:lnTo>
                  <a:pt x="2063" y="27"/>
                </a:lnTo>
                <a:lnTo>
                  <a:pt x="1948" y="45"/>
                </a:lnTo>
                <a:lnTo>
                  <a:pt x="1836" y="69"/>
                </a:lnTo>
                <a:lnTo>
                  <a:pt x="1726" y="96"/>
                </a:lnTo>
                <a:lnTo>
                  <a:pt x="1621" y="127"/>
                </a:lnTo>
                <a:lnTo>
                  <a:pt x="1522" y="165"/>
                </a:lnTo>
                <a:lnTo>
                  <a:pt x="1425" y="205"/>
                </a:lnTo>
                <a:lnTo>
                  <a:pt x="1334" y="251"/>
                </a:lnTo>
                <a:lnTo>
                  <a:pt x="1246" y="302"/>
                </a:lnTo>
                <a:lnTo>
                  <a:pt x="1166" y="355"/>
                </a:lnTo>
                <a:lnTo>
                  <a:pt x="1089" y="413"/>
                </a:lnTo>
                <a:lnTo>
                  <a:pt x="1019" y="474"/>
                </a:lnTo>
                <a:lnTo>
                  <a:pt x="954" y="539"/>
                </a:lnTo>
                <a:lnTo>
                  <a:pt x="895" y="609"/>
                </a:lnTo>
                <a:lnTo>
                  <a:pt x="842" y="680"/>
                </a:lnTo>
                <a:lnTo>
                  <a:pt x="797" y="754"/>
                </a:lnTo>
                <a:lnTo>
                  <a:pt x="756" y="832"/>
                </a:lnTo>
                <a:lnTo>
                  <a:pt x="722" y="913"/>
                </a:lnTo>
                <a:lnTo>
                  <a:pt x="696" y="997"/>
                </a:lnTo>
                <a:lnTo>
                  <a:pt x="675" y="1081"/>
                </a:lnTo>
                <a:lnTo>
                  <a:pt x="660" y="1168"/>
                </a:lnTo>
                <a:lnTo>
                  <a:pt x="653" y="1257"/>
                </a:lnTo>
                <a:lnTo>
                  <a:pt x="0" y="1100"/>
                </a:lnTo>
                <a:lnTo>
                  <a:pt x="924" y="1978"/>
                </a:lnTo>
                <a:lnTo>
                  <a:pt x="1907" y="1558"/>
                </a:lnTo>
                <a:lnTo>
                  <a:pt x="1254" y="1402"/>
                </a:lnTo>
              </a:path>
            </a:pathLst>
          </a:custGeom>
          <a:solidFill>
            <a:srgbClr val="FFC000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3"/>
          <p:cNvSpPr/>
          <p:nvPr/>
        </p:nvSpPr>
        <p:spPr>
          <a:xfrm>
            <a:off x="0" y="361800"/>
            <a:ext cx="7365240" cy="722880"/>
          </a:xfrm>
          <a:prstGeom prst="rect">
            <a:avLst/>
          </a:prstGeom>
          <a:solidFill>
            <a:srgbClr val="7CAFB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1"/>
          <p:cNvSpPr/>
          <p:nvPr/>
        </p:nvSpPr>
        <p:spPr>
          <a:xfrm>
            <a:off x="811260" y="340200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Shifting and Insertion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音效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62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16"/>
    </mc:Choice>
    <mc:Fallback>
      <p:transition spd="slow" advTm="61516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-1" y="361427"/>
            <a:ext cx="6028268" cy="723588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153" name="CustomShape 1"/>
          <p:cNvSpPr/>
          <p:nvPr/>
        </p:nvSpPr>
        <p:spPr>
          <a:xfrm>
            <a:off x="504000" y="318253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Workflow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504000" y="1769040"/>
            <a:ext cx="4426200" cy="506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3"/>
          <p:cNvSpPr/>
          <p:nvPr/>
        </p:nvSpPr>
        <p:spPr>
          <a:xfrm>
            <a:off x="1545840" y="1535040"/>
            <a:ext cx="2285640" cy="63972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Main Program :</a:t>
            </a:r>
            <a:endParaRPr lang="en-US" sz="32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4"/>
          <p:cNvSpPr/>
          <p:nvPr/>
        </p:nvSpPr>
        <p:spPr>
          <a:xfrm>
            <a:off x="6113160" y="1535040"/>
            <a:ext cx="2285640" cy="63972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Python Script :</a:t>
            </a:r>
            <a:endParaRPr lang="en-US" sz="32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5"/>
          <p:cNvSpPr/>
          <p:nvPr/>
        </p:nvSpPr>
        <p:spPr>
          <a:xfrm>
            <a:off x="695520" y="2579040"/>
            <a:ext cx="4198680" cy="639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Sort the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string pair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6"/>
          <p:cNvSpPr/>
          <p:nvPr/>
        </p:nvSpPr>
        <p:spPr>
          <a:xfrm>
            <a:off x="2507760" y="3314160"/>
            <a:ext cx="548280" cy="456840"/>
          </a:xfrm>
          <a:custGeom>
            <a:avLst/>
            <a:gdLst/>
            <a:ahLst/>
            <a:cxnLst/>
            <a:rect l="l" t="t" r="r" b="b"/>
            <a:pathLst>
              <a:path w="1525" h="1272">
                <a:moveTo>
                  <a:pt x="381" y="0"/>
                </a:moveTo>
                <a:lnTo>
                  <a:pt x="381" y="953"/>
                </a:lnTo>
                <a:lnTo>
                  <a:pt x="0" y="953"/>
                </a:lnTo>
                <a:lnTo>
                  <a:pt x="762" y="1271"/>
                </a:lnTo>
                <a:lnTo>
                  <a:pt x="1524" y="953"/>
                </a:lnTo>
                <a:lnTo>
                  <a:pt x="1143" y="953"/>
                </a:lnTo>
                <a:lnTo>
                  <a:pt x="1143" y="0"/>
                </a:lnTo>
                <a:lnTo>
                  <a:pt x="381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" name="CustomShape 7"/>
          <p:cNvSpPr/>
          <p:nvPr/>
        </p:nvSpPr>
        <p:spPr>
          <a:xfrm>
            <a:off x="695520" y="3839040"/>
            <a:ext cx="4198680" cy="639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Sort 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second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string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8"/>
          <p:cNvSpPr/>
          <p:nvPr/>
        </p:nvSpPr>
        <p:spPr>
          <a:xfrm>
            <a:off x="2507760" y="4610160"/>
            <a:ext cx="548280" cy="456840"/>
          </a:xfrm>
          <a:custGeom>
            <a:avLst/>
            <a:gdLst/>
            <a:ahLst/>
            <a:cxnLst/>
            <a:rect l="l" t="t" r="r" b="b"/>
            <a:pathLst>
              <a:path w="1525" h="1272">
                <a:moveTo>
                  <a:pt x="381" y="0"/>
                </a:moveTo>
                <a:lnTo>
                  <a:pt x="381" y="953"/>
                </a:lnTo>
                <a:lnTo>
                  <a:pt x="0" y="953"/>
                </a:lnTo>
                <a:lnTo>
                  <a:pt x="762" y="1271"/>
                </a:lnTo>
                <a:lnTo>
                  <a:pt x="1524" y="953"/>
                </a:lnTo>
                <a:lnTo>
                  <a:pt x="1143" y="953"/>
                </a:lnTo>
                <a:lnTo>
                  <a:pt x="1143" y="0"/>
                </a:lnTo>
                <a:lnTo>
                  <a:pt x="381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1" name="CustomShape 9"/>
          <p:cNvSpPr/>
          <p:nvPr/>
        </p:nvSpPr>
        <p:spPr>
          <a:xfrm>
            <a:off x="695520" y="5135040"/>
            <a:ext cx="4198680" cy="639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Find shifting position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CustomShape 5"/>
          <p:cNvSpPr/>
          <p:nvPr/>
        </p:nvSpPr>
        <p:spPr>
          <a:xfrm>
            <a:off x="5369120" y="2579040"/>
            <a:ext cx="4198680" cy="639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Sort the first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string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CustomShape 6"/>
          <p:cNvSpPr/>
          <p:nvPr/>
        </p:nvSpPr>
        <p:spPr>
          <a:xfrm>
            <a:off x="7181360" y="3314160"/>
            <a:ext cx="548280" cy="456840"/>
          </a:xfrm>
          <a:custGeom>
            <a:avLst/>
            <a:gdLst/>
            <a:ahLst/>
            <a:cxnLst/>
            <a:rect l="l" t="t" r="r" b="b"/>
            <a:pathLst>
              <a:path w="1525" h="1272">
                <a:moveTo>
                  <a:pt x="381" y="0"/>
                </a:moveTo>
                <a:lnTo>
                  <a:pt x="381" y="953"/>
                </a:lnTo>
                <a:lnTo>
                  <a:pt x="0" y="953"/>
                </a:lnTo>
                <a:lnTo>
                  <a:pt x="762" y="1271"/>
                </a:lnTo>
                <a:lnTo>
                  <a:pt x="1524" y="953"/>
                </a:lnTo>
                <a:lnTo>
                  <a:pt x="1143" y="953"/>
                </a:lnTo>
                <a:lnTo>
                  <a:pt x="1143" y="0"/>
                </a:lnTo>
                <a:lnTo>
                  <a:pt x="381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CustomShape 7"/>
          <p:cNvSpPr/>
          <p:nvPr/>
        </p:nvSpPr>
        <p:spPr>
          <a:xfrm>
            <a:off x="5369120" y="3839040"/>
            <a:ext cx="4198680" cy="639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Sort </a:t>
            </a: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second </a:t>
            </a: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string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CustomShape 8"/>
          <p:cNvSpPr/>
          <p:nvPr/>
        </p:nvSpPr>
        <p:spPr>
          <a:xfrm>
            <a:off x="7181360" y="4610160"/>
            <a:ext cx="548280" cy="456840"/>
          </a:xfrm>
          <a:custGeom>
            <a:avLst/>
            <a:gdLst/>
            <a:ahLst/>
            <a:cxnLst/>
            <a:rect l="l" t="t" r="r" b="b"/>
            <a:pathLst>
              <a:path w="1525" h="1272">
                <a:moveTo>
                  <a:pt x="381" y="0"/>
                </a:moveTo>
                <a:lnTo>
                  <a:pt x="381" y="953"/>
                </a:lnTo>
                <a:lnTo>
                  <a:pt x="0" y="953"/>
                </a:lnTo>
                <a:lnTo>
                  <a:pt x="762" y="1271"/>
                </a:lnTo>
                <a:lnTo>
                  <a:pt x="1524" y="953"/>
                </a:lnTo>
                <a:lnTo>
                  <a:pt x="1143" y="953"/>
                </a:lnTo>
                <a:lnTo>
                  <a:pt x="1143" y="0"/>
                </a:lnTo>
                <a:lnTo>
                  <a:pt x="381" y="0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CustomShape 9"/>
          <p:cNvSpPr/>
          <p:nvPr/>
        </p:nvSpPr>
        <p:spPr>
          <a:xfrm>
            <a:off x="5369120" y="5135040"/>
            <a:ext cx="4198680" cy="6397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Make the shifting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音效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36"/>
    </mc:Choice>
    <mc:Fallback>
      <p:transition spd="slow" advTm="36036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2"/>
          <p:cNvSpPr/>
          <p:nvPr/>
        </p:nvSpPr>
        <p:spPr>
          <a:xfrm>
            <a:off x="504000" y="1769041"/>
            <a:ext cx="8456400" cy="35310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Problem define</a:t>
            </a:r>
            <a:endParaRPr lang="en-US" sz="3200" spc="-1" dirty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Original approach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New approach</a:t>
            </a:r>
            <a:endParaRPr lang="en-US" sz="3200" spc="-1" dirty="0" smtClean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Test results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Future </a:t>
            </a:r>
            <a:r>
              <a:rPr lang="en-US" altLang="zh-TW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</a:t>
            </a:r>
            <a:endParaRPr lang="en-US" sz="3200" spc="-1" dirty="0" smtClean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 assignment</a:t>
            </a:r>
            <a:endParaRPr lang="en-US" sz="3200" spc="-1" dirty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0" y="585514"/>
            <a:ext cx="5825067" cy="744480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94" name="CustomShape 1"/>
          <p:cNvSpPr/>
          <p:nvPr/>
        </p:nvSpPr>
        <p:spPr>
          <a:xfrm>
            <a:off x="504000" y="585514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Outline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音效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733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1"/>
    </mc:Choice>
    <mc:Fallback>
      <p:transition spd="slow" advTm="4951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-12341" y="385692"/>
            <a:ext cx="6802608" cy="660108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171" name="CustomShape 1"/>
          <p:cNvSpPr/>
          <p:nvPr/>
        </p:nvSpPr>
        <p:spPr>
          <a:xfrm>
            <a:off x="504000" y="335186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Test result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7700356"/>
              </p:ext>
            </p:extLst>
          </p:nvPr>
        </p:nvGraphicFramePr>
        <p:xfrm>
          <a:off x="2082798" y="1337733"/>
          <a:ext cx="5909735" cy="519556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851724"/>
                <a:gridCol w="4058011"/>
              </a:tblGrid>
              <a:tr h="236654">
                <a:tc>
                  <a:txBody>
                    <a:bodyPr/>
                    <a:lstStyle/>
                    <a:p>
                      <a:r>
                        <a:rPr lang="en-US" altLang="zh-TW" sz="2800" b="1" dirty="0" smtClean="0">
                          <a:solidFill>
                            <a:schemeClr val="tx1"/>
                          </a:solidFill>
                        </a:rPr>
                        <a:t>Case</a:t>
                      </a:r>
                      <a:endParaRPr lang="zh-TW" alt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b="1" baseline="0" dirty="0" smtClean="0">
                          <a:solidFill>
                            <a:schemeClr val="tx1"/>
                          </a:solidFill>
                        </a:rPr>
                        <a:t>Number of c</a:t>
                      </a:r>
                      <a:r>
                        <a:rPr lang="en-US" altLang="zh-TW" sz="2800" b="1" dirty="0" smtClean="0">
                          <a:solidFill>
                            <a:schemeClr val="tx1"/>
                          </a:solidFill>
                        </a:rPr>
                        <a:t>haracter</a:t>
                      </a:r>
                      <a:endParaRPr lang="zh-TW" alt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236654"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case0</a:t>
                      </a:r>
                      <a:endParaRPr lang="zh-TW" alt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125</a:t>
                      </a:r>
                      <a:endParaRPr lang="zh-TW" altLang="en-US" sz="28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44081"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case1</a:t>
                      </a:r>
                      <a:endParaRPr lang="zh-TW" alt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88381</a:t>
                      </a:r>
                      <a:endParaRPr lang="zh-TW" altLang="en-US" sz="28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532120"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case2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89388</a:t>
                      </a:r>
                      <a:endParaRPr lang="zh-TW" altLang="en-US" sz="28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44081">
                <a:tc>
                  <a:txBody>
                    <a:bodyPr/>
                    <a:lstStyle/>
                    <a:p>
                      <a:r>
                        <a:rPr lang="en-US" altLang="zh-TW" sz="2800" dirty="0" smtClean="0"/>
                        <a:t>case3</a:t>
                      </a:r>
                      <a:endParaRPr lang="zh-TW" altLang="en-US" sz="28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6577</a:t>
                      </a:r>
                      <a:endParaRPr lang="zh-TW" altLang="en-US" sz="28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44081"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case4</a:t>
                      </a:r>
                      <a:endParaRPr lang="zh-TW" altLang="en-US" sz="28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227</a:t>
                      </a:r>
                      <a:endParaRPr lang="zh-TW" altLang="en-US" sz="28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44081"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case5</a:t>
                      </a:r>
                      <a:endParaRPr lang="zh-TW" altLang="en-US" sz="28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83158</a:t>
                      </a:r>
                      <a:endParaRPr lang="zh-TW" altLang="en-US" sz="28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44081"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case6</a:t>
                      </a:r>
                      <a:endParaRPr lang="zh-TW" altLang="en-US" sz="28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1789</a:t>
                      </a:r>
                      <a:endParaRPr lang="zh-TW" altLang="en-US" sz="28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44081"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case7</a:t>
                      </a:r>
                      <a:endParaRPr lang="zh-TW" altLang="en-US" sz="28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1780</a:t>
                      </a:r>
                      <a:endParaRPr lang="zh-TW" altLang="en-US" sz="28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44081"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case8</a:t>
                      </a:r>
                      <a:endParaRPr lang="zh-TW" altLang="en-US" sz="28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75602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800" dirty="0" smtClean="0"/>
                        <a:t>5001</a:t>
                      </a:r>
                      <a:endParaRPr lang="zh-TW" altLang="en-US" sz="28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音效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934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337"/>
    </mc:Choice>
    <mc:Fallback>
      <p:transition spd="slow" advTm="42337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2"/>
          <p:cNvSpPr/>
          <p:nvPr/>
        </p:nvSpPr>
        <p:spPr>
          <a:xfrm>
            <a:off x="504000" y="1769041"/>
            <a:ext cx="8456400" cy="35310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Problem define</a:t>
            </a:r>
            <a:endParaRPr lang="en-US" sz="3200" spc="-1" dirty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Original approach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New approach</a:t>
            </a:r>
            <a:endParaRPr lang="en-US" sz="3200" spc="-1" dirty="0" smtClean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Test results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Future </a:t>
            </a:r>
            <a:r>
              <a:rPr lang="en-US" altLang="zh-TW" sz="3200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</a:t>
            </a:r>
            <a:endParaRPr lang="en-US" sz="3200" spc="-1" dirty="0" smtClean="0"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 assignment</a:t>
            </a:r>
            <a:endParaRPr lang="en-US" sz="3200" spc="-1" dirty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0" y="585514"/>
            <a:ext cx="5825067" cy="744480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94" name="CustomShape 1"/>
          <p:cNvSpPr/>
          <p:nvPr/>
        </p:nvSpPr>
        <p:spPr>
          <a:xfrm>
            <a:off x="504000" y="585514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Outline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音效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20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23"/>
    </mc:Choice>
    <mc:Fallback>
      <p:transition spd="slow" advTm="5623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-12341" y="385692"/>
            <a:ext cx="6802608" cy="660108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171" name="CustomShape 1"/>
          <p:cNvSpPr/>
          <p:nvPr/>
        </p:nvSpPr>
        <p:spPr>
          <a:xfrm>
            <a:off x="504000" y="335186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Future work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CustomShape 4"/>
          <p:cNvSpPr/>
          <p:nvPr/>
        </p:nvSpPr>
        <p:spPr>
          <a:xfrm>
            <a:off x="504000" y="1394374"/>
            <a:ext cx="8822520" cy="506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14" indent="-323291">
              <a:lnSpc>
                <a:spcPct val="150000"/>
              </a:lnSpc>
              <a:spcBef>
                <a:spcPts val="2014"/>
              </a:spcBef>
              <a:buClr>
                <a:schemeClr val="accent6">
                  <a:lumMod val="50000"/>
                </a:schemeClr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Reverse order shifting</a:t>
            </a:r>
          </a:p>
          <a:p>
            <a:pPr marL="565923" lvl="1">
              <a:lnSpc>
                <a:spcPct val="110000"/>
              </a:lnSpc>
              <a:spcBef>
                <a:spcPts val="2014"/>
              </a:spcBef>
              <a:buClr>
                <a:schemeClr val="accent6">
                  <a:lumMod val="50000"/>
                </a:schemeClr>
              </a:buClr>
              <a:buSzPct val="45000"/>
            </a:pPr>
            <a:r>
              <a:rPr lang="en-US" altLang="zh-TW" sz="2400" dirty="0"/>
              <a:t>We now go through the sequence by ascending order and record the intended movements, however, there is a chance that the script gets shorter by descending order.</a:t>
            </a:r>
            <a:endParaRPr lang="en-US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14" indent="-323291">
              <a:lnSpc>
                <a:spcPct val="150000"/>
              </a:lnSpc>
              <a:spcBef>
                <a:spcPts val="2014"/>
              </a:spcBef>
              <a:buClr>
                <a:schemeClr val="accent6">
                  <a:lumMod val="50000"/>
                </a:schemeClr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Block movement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923" lvl="1">
              <a:spcBef>
                <a:spcPts val="1800"/>
              </a:spcBef>
              <a:buClr>
                <a:schemeClr val="accent6">
                  <a:lumMod val="50000"/>
                </a:schemeClr>
              </a:buClr>
              <a:buSzPct val="45000"/>
            </a:pP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Try to move block instead of single </a:t>
            </a:r>
            <a:r>
              <a:rPr lang="en-US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pair.</a:t>
            </a:r>
            <a:endParaRPr lang="en-US" sz="2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14" indent="-323291">
              <a:lnSpc>
                <a:spcPct val="150000"/>
              </a:lnSpc>
              <a:spcBef>
                <a:spcPts val="2014"/>
              </a:spcBef>
              <a:buClr>
                <a:schemeClr val="accent6">
                  <a:lumMod val="50000"/>
                </a:schemeClr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Hexadecimal notation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音效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62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517"/>
    </mc:Choice>
    <mc:Fallback>
      <p:transition spd="slow" advTm="71517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2"/>
          <p:cNvSpPr/>
          <p:nvPr/>
        </p:nvSpPr>
        <p:spPr>
          <a:xfrm>
            <a:off x="504000" y="1769041"/>
            <a:ext cx="8456400" cy="35310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Problem define</a:t>
            </a:r>
            <a:endParaRPr lang="en-US" sz="3200" spc="-1" dirty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Original approach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New approach</a:t>
            </a:r>
            <a:endParaRPr lang="en-US" sz="3200" spc="-1" dirty="0" smtClean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Test results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Future </a:t>
            </a:r>
            <a:r>
              <a:rPr lang="en-US" altLang="zh-TW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</a:t>
            </a:r>
            <a:endParaRPr lang="en-US" sz="3200" spc="-1" dirty="0" smtClean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 assignment</a:t>
            </a:r>
            <a:endParaRPr lang="en-US" sz="3200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0" y="585514"/>
            <a:ext cx="5825067" cy="744480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94" name="CustomShape 1"/>
          <p:cNvSpPr/>
          <p:nvPr/>
        </p:nvSpPr>
        <p:spPr>
          <a:xfrm>
            <a:off x="504000" y="585514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Outline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音效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082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6"/>
    </mc:Choice>
    <mc:Fallback>
      <p:transition spd="slow" advTm="1426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2"/>
          <p:cNvSpPr/>
          <p:nvPr/>
        </p:nvSpPr>
        <p:spPr>
          <a:xfrm>
            <a:off x="504000" y="1769041"/>
            <a:ext cx="8456400" cy="35310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Problem define</a:t>
            </a:r>
            <a:endParaRPr lang="en-US" sz="3200" spc="-1" dirty="0"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Original approach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New approach</a:t>
            </a:r>
            <a:endParaRPr lang="en-US" sz="3200" spc="-1" dirty="0" smtClean="0"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Test results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Future </a:t>
            </a:r>
            <a:r>
              <a:rPr lang="en-US" altLang="zh-TW" sz="3200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</a:t>
            </a:r>
            <a:endParaRPr lang="en-US" sz="3200" spc="-1" dirty="0" smtClean="0"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 assignment</a:t>
            </a:r>
            <a:endParaRPr lang="en-US" sz="3200" spc="-1" dirty="0"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0" y="585514"/>
            <a:ext cx="5825067" cy="744480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94" name="CustomShape 1"/>
          <p:cNvSpPr/>
          <p:nvPr/>
        </p:nvSpPr>
        <p:spPr>
          <a:xfrm>
            <a:off x="504000" y="585514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Outline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音效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722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80"/>
    </mc:Choice>
    <mc:Fallback>
      <p:transition spd="slow" advTm="12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-12341" y="385692"/>
            <a:ext cx="6802608" cy="660108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171" name="CustomShape 1"/>
          <p:cNvSpPr/>
          <p:nvPr/>
        </p:nvSpPr>
        <p:spPr>
          <a:xfrm>
            <a:off x="504000" y="335186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Work </a:t>
            </a:r>
            <a:r>
              <a:rPr lang="en-US" sz="36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A</a:t>
            </a:r>
            <a:r>
              <a:rPr lang="en-US" altLang="zh-TW" sz="3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ssignment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4" name="CustomShape 4"/>
          <p:cNvSpPr/>
          <p:nvPr/>
        </p:nvSpPr>
        <p:spPr>
          <a:xfrm>
            <a:off x="504000" y="1769040"/>
            <a:ext cx="8822520" cy="506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14" indent="-323291">
              <a:spcBef>
                <a:spcPts val="1414"/>
              </a:spcBef>
              <a:buClr>
                <a:schemeClr val="accent6">
                  <a:lumMod val="50000"/>
                </a:schemeClr>
              </a:buClr>
              <a:buSzPct val="45000"/>
              <a:buFont typeface="Wingdings" charset="2"/>
              <a:buChar char=""/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</p:txBody>
      </p:sp>
      <p:sp>
        <p:nvSpPr>
          <p:cNvPr id="5" name="CustomShape 4"/>
          <p:cNvSpPr/>
          <p:nvPr/>
        </p:nvSpPr>
        <p:spPr>
          <a:xfrm>
            <a:off x="504000" y="1733040"/>
            <a:ext cx="8822520" cy="506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14" indent="-323291">
              <a:spcBef>
                <a:spcPts val="1414"/>
              </a:spcBef>
              <a:buClr>
                <a:schemeClr val="accent6">
                  <a:lumMod val="50000"/>
                </a:schemeClr>
              </a:buClr>
              <a:buSzPct val="45000"/>
              <a:buFont typeface="Wingdings" charset="2"/>
              <a:buChar char=""/>
            </a:pPr>
            <a:r>
              <a:rPr lang="zh-TW" alt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iti TC Light" charset="-120"/>
                <a:ea typeface="Heiti TC Light" charset="-120"/>
                <a:cs typeface="Heiti TC Light" charset="-120"/>
              </a:rPr>
              <a:t>周昀：</a:t>
            </a:r>
            <a:r>
              <a:rPr lang="en-US" altLang="zh-TW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Main Algorithm</a:t>
            </a:r>
            <a:endParaRPr lang="en-US" sz="3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  <a:p>
            <a:pPr marL="432014" indent="-323291">
              <a:spcBef>
                <a:spcPts val="1414"/>
              </a:spcBef>
              <a:buClr>
                <a:schemeClr val="accent6">
                  <a:lumMod val="50000"/>
                </a:schemeClr>
              </a:buClr>
              <a:buSzPct val="45000"/>
              <a:buFont typeface="Wingdings" charset="2"/>
              <a:buChar char=""/>
            </a:pPr>
            <a:r>
              <a:rPr lang="zh-TW" alt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iti TC Light" charset="-120"/>
                <a:ea typeface="Heiti TC Light" charset="-120"/>
                <a:cs typeface="Heiti TC Light" charset="-120"/>
              </a:rPr>
              <a:t>芸欣：</a:t>
            </a:r>
            <a:r>
              <a:rPr lang="en-US" altLang="zh-TW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Parsing and Data Structure</a:t>
            </a:r>
            <a:endParaRPr lang="zh-TW" altLang="en-US" sz="3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  <a:p>
            <a:pPr marL="432014" indent="-323291">
              <a:spcBef>
                <a:spcPts val="1414"/>
              </a:spcBef>
              <a:buClr>
                <a:schemeClr val="accent6">
                  <a:lumMod val="50000"/>
                </a:schemeClr>
              </a:buClr>
              <a:buSzPct val="45000"/>
              <a:buFont typeface="Wingdings" charset="2"/>
              <a:buChar char=""/>
            </a:pPr>
            <a:r>
              <a:rPr lang="zh-TW" alt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iti TC Light" charset="-120"/>
                <a:ea typeface="Heiti TC Light" charset="-120"/>
                <a:cs typeface="Heiti TC Light" charset="-120"/>
              </a:rPr>
              <a:t>紹芳：</a:t>
            </a:r>
            <a:r>
              <a:rPr lang="en-US" altLang="zh-TW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Output Final Python Script</a:t>
            </a:r>
          </a:p>
          <a:p>
            <a:pPr marL="432014" indent="-323291">
              <a:spcBef>
                <a:spcPts val="1414"/>
              </a:spcBef>
              <a:buClr>
                <a:schemeClr val="accent6">
                  <a:lumMod val="50000"/>
                </a:schemeClr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All</a:t>
            </a:r>
            <a:r>
              <a:rPr lang="zh-TW" altLang="en-US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：</a:t>
            </a:r>
            <a:r>
              <a:rPr lang="en-US" altLang="zh-TW" sz="32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charset="0"/>
                <a:ea typeface="Arial" charset="0"/>
                <a:cs typeface="Arial" charset="0"/>
              </a:rPr>
              <a:t>Presentation and Demo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音效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730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07"/>
    </mc:Choice>
    <mc:Fallback>
      <p:transition spd="slow" advTm="24807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893467" y="2909040"/>
            <a:ext cx="7898760" cy="1261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6600" spc="-1" dirty="0">
                <a:solidFill>
                  <a:schemeClr val="accent6">
                    <a:lumMod val="50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Thank You</a:t>
            </a:r>
            <a:endParaRPr lang="en-US" sz="6600" spc="-1" dirty="0">
              <a:solidFill>
                <a:schemeClr val="accent6">
                  <a:lumMod val="50000"/>
                </a:schemeClr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音效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04"/>
    </mc:Choice>
    <mc:Fallback>
      <p:transition spd="slow" advTm="8404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2"/>
          <p:cNvSpPr/>
          <p:nvPr/>
        </p:nvSpPr>
        <p:spPr>
          <a:xfrm>
            <a:off x="504000" y="1769041"/>
            <a:ext cx="8456400" cy="35310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Problem define</a:t>
            </a:r>
            <a:endParaRPr lang="en-US" sz="3200" spc="-1" dirty="0"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Original approach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New approach</a:t>
            </a:r>
            <a:endParaRPr lang="en-US" sz="3200" spc="-1" dirty="0" smtClean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Test results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Future </a:t>
            </a:r>
            <a:r>
              <a:rPr lang="en-US" altLang="zh-TW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</a:t>
            </a:r>
            <a:endParaRPr lang="en-US" sz="3200" spc="-1" dirty="0" smtClean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 assignment</a:t>
            </a:r>
            <a:endParaRPr lang="en-US" sz="3200" spc="-1" dirty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0" y="585514"/>
            <a:ext cx="5825067" cy="744480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94" name="CustomShape 1"/>
          <p:cNvSpPr/>
          <p:nvPr/>
        </p:nvSpPr>
        <p:spPr>
          <a:xfrm>
            <a:off x="504000" y="585514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Outline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音效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983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5"/>
    </mc:Choice>
    <mc:Fallback>
      <p:transition spd="slow" advTm="4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2"/>
          <p:cNvSpPr/>
          <p:nvPr/>
        </p:nvSpPr>
        <p:spPr>
          <a:xfrm>
            <a:off x="504032" y="2124641"/>
            <a:ext cx="5896080" cy="506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name mapping problem</a:t>
            </a:r>
            <a:endParaRPr lang="en-US" sz="32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9" name="圖片 88"/>
          <p:cNvPicPr/>
          <p:nvPr/>
        </p:nvPicPr>
        <p:blipFill>
          <a:blip r:embed="rId4"/>
          <a:stretch/>
        </p:blipFill>
        <p:spPr>
          <a:xfrm>
            <a:off x="1596241" y="3000960"/>
            <a:ext cx="7094160" cy="2553840"/>
          </a:xfrm>
          <a:prstGeom prst="rect">
            <a:avLst/>
          </a:prstGeom>
          <a:ln>
            <a:noFill/>
          </a:ln>
        </p:spPr>
      </p:pic>
      <p:sp>
        <p:nvSpPr>
          <p:cNvPr id="6" name="文字版面配置區 5"/>
          <p:cNvSpPr>
            <a:spLocks noGrp="1"/>
          </p:cNvSpPr>
          <p:nvPr>
            <p:ph type="body" sz="quarter" idx="12"/>
          </p:nvPr>
        </p:nvSpPr>
        <p:spPr>
          <a:xfrm>
            <a:off x="0" y="525549"/>
            <a:ext cx="7416801" cy="773955"/>
          </a:xfrm>
        </p:spPr>
        <p:txBody>
          <a:bodyPr>
            <a:normAutofit/>
          </a:bodyPr>
          <a:lstStyle/>
          <a:p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 idx="4294967295"/>
          </p:nvPr>
        </p:nvSpPr>
        <p:spPr>
          <a:xfrm>
            <a:off x="1863037" y="505787"/>
            <a:ext cx="9074150" cy="1258887"/>
          </a:xfrm>
        </p:spPr>
        <p:txBody>
          <a:bodyPr>
            <a:normAutofit/>
          </a:bodyPr>
          <a:lstStyle/>
          <a:p>
            <a:r>
              <a:rPr lang="en-US" altLang="zh-TW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2018 ICCAD Problem A</a:t>
            </a:r>
            <a:r>
              <a:rPr lang="en-US" altLang="zh-TW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/>
            </a:r>
            <a:br>
              <a:rPr lang="en-US" altLang="zh-TW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</a:rPr>
            </a:br>
            <a:endParaRPr kumimoji="1" lang="zh-TW" altLang="en-US" sz="3600" dirty="0">
              <a:solidFill>
                <a:schemeClr val="bg1"/>
              </a:solidFill>
            </a:endParaRPr>
          </a:p>
        </p:txBody>
      </p:sp>
      <p:pic>
        <p:nvPicPr>
          <p:cNvPr id="5" name="音效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26"/>
    </mc:Choice>
    <mc:Fallback>
      <p:transition spd="slow" advTm="32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2"/>
          <p:cNvSpPr/>
          <p:nvPr/>
        </p:nvSpPr>
        <p:spPr>
          <a:xfrm>
            <a:off x="504000" y="1769041"/>
            <a:ext cx="8456400" cy="353109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Problem define</a:t>
            </a:r>
            <a:endParaRPr lang="en-US" sz="3200" spc="-1" dirty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Original approach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New approach</a:t>
            </a:r>
            <a:endParaRPr lang="en-US" sz="3200" spc="-1" dirty="0" smtClean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Test results</a:t>
            </a: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Future </a:t>
            </a:r>
            <a:r>
              <a:rPr lang="en-US" altLang="zh-TW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</a:t>
            </a:r>
            <a:endParaRPr lang="en-US" sz="3200" spc="-1" dirty="0" smtClean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  <a:ea typeface="DejaVu Sans"/>
            </a:endParaRPr>
          </a:p>
          <a:p>
            <a:pPr marL="432014" indent="-323291">
              <a:spcBef>
                <a:spcPts val="1414"/>
              </a:spcBef>
              <a:buClr>
                <a:srgbClr val="FF6600"/>
              </a:buClr>
              <a:buSzPct val="45000"/>
              <a:buFont typeface="Wingdings" charset="2"/>
              <a:buChar char=""/>
            </a:pPr>
            <a:r>
              <a:rPr lang="en-US" sz="3200" spc="-1" dirty="0" smtClean="0">
                <a:solidFill>
                  <a:schemeClr val="bg1">
                    <a:lumMod val="75000"/>
                  </a:schemeClr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 assignment</a:t>
            </a:r>
            <a:endParaRPr lang="en-US" sz="3200" spc="-1" dirty="0">
              <a:solidFill>
                <a:schemeClr val="bg1">
                  <a:lumMod val="75000"/>
                </a:schemeClr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0" y="585514"/>
            <a:ext cx="5825067" cy="744480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94" name="CustomShape 1"/>
          <p:cNvSpPr/>
          <p:nvPr/>
        </p:nvSpPr>
        <p:spPr>
          <a:xfrm>
            <a:off x="504000" y="585514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Outline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音效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584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3"/>
    </mc:Choice>
    <mc:Fallback>
      <p:transition spd="slow" advTm="6443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0" y="361440"/>
            <a:ext cx="7365240" cy="722880"/>
          </a:xfrm>
          <a:prstGeom prst="rect">
            <a:avLst/>
          </a:prstGeom>
          <a:solidFill>
            <a:srgbClr val="7CAFB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0" name="CustomShape 2"/>
          <p:cNvSpPr/>
          <p:nvPr/>
        </p:nvSpPr>
        <p:spPr>
          <a:xfrm>
            <a:off x="504000" y="335186"/>
            <a:ext cx="8206560" cy="743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Original approach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CustomShape 3"/>
          <p:cNvSpPr/>
          <p:nvPr/>
        </p:nvSpPr>
        <p:spPr>
          <a:xfrm>
            <a:off x="504000" y="1769040"/>
            <a:ext cx="4425480" cy="506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2" name="CustomShape 4"/>
          <p:cNvSpPr/>
          <p:nvPr/>
        </p:nvSpPr>
        <p:spPr>
          <a:xfrm>
            <a:off x="5152680" y="1769040"/>
            <a:ext cx="4425480" cy="506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3" name="CustomShape 5"/>
          <p:cNvSpPr/>
          <p:nvPr/>
        </p:nvSpPr>
        <p:spPr>
          <a:xfrm>
            <a:off x="504000" y="1733040"/>
            <a:ext cx="8821800" cy="506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Our original idea was to build a hash function from which the hash number of a string reflects the order of the string in the sequence.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Objective:</a:t>
            </a:r>
            <a:r>
              <a:t/>
            </a:r>
            <a:br/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Find a vector f such that for any two vector </a:t>
            </a:r>
            <a:r>
              <a:rPr lang="en-US" sz="3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x</a:t>
            </a:r>
            <a:r>
              <a:rPr lang="en-US" sz="3600" b="0" strike="noStrike" spc="-1" baseline="-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x</a:t>
            </a:r>
            <a:r>
              <a:rPr lang="en-US" sz="3200" b="0" strike="noStrike" spc="-1" baseline="-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if x</a:t>
            </a:r>
            <a:r>
              <a:rPr lang="en-US" sz="3200" b="0" strike="noStrike" spc="-1" baseline="-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&gt; x</a:t>
            </a:r>
            <a:r>
              <a:rPr lang="en-US" sz="3200" b="0" strike="noStrike" spc="-1" baseline="-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then x</a:t>
            </a:r>
            <a:r>
              <a:rPr lang="en-US" sz="3200" b="0" strike="noStrike" spc="-1" baseline="-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r>
              <a:rPr lang="en-US" sz="3200" b="0" strike="noStrike" spc="-1" baseline="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 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 &gt; x</a:t>
            </a:r>
            <a:r>
              <a:rPr lang="en-US" sz="3200" b="0" strike="noStrike" spc="-1" baseline="-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r>
              <a:rPr lang="en-US" sz="3200" b="0" strike="noStrike" spc="-1" baseline="33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 </a:t>
            </a: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f. 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414"/>
              </a:spcBef>
            </a:pP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音效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795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17"/>
    </mc:Choice>
    <mc:Fallback>
      <p:transition spd="slow" advTm="40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-1" y="361427"/>
            <a:ext cx="6028268" cy="723588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100" name="CustomShape 1"/>
          <p:cNvSpPr/>
          <p:nvPr/>
        </p:nvSpPr>
        <p:spPr>
          <a:xfrm>
            <a:off x="504000" y="301320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Basic Idea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504000" y="1769040"/>
            <a:ext cx="5164560" cy="506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sort the string pairs.</a:t>
            </a:r>
            <a:endParaRPr lang="en-US" altLang="zh-TW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spcBef>
                <a:spcPts val="1414"/>
              </a:spcBef>
              <a:buClr>
                <a:schemeClr val="accent6">
                  <a:lumMod val="50000"/>
                </a:schemeClr>
              </a:buClr>
            </a:pPr>
            <a:endParaRPr lang="en-US" sz="32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spcBef>
                <a:spcPts val="1414"/>
              </a:spcBef>
              <a:buClr>
                <a:schemeClr val="accent6">
                  <a:lumMod val="50000"/>
                </a:schemeClr>
              </a:buClr>
            </a:pP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Try to build the hash function.</a:t>
            </a:r>
            <a:endParaRPr lang="en-US" altLang="zh-TW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CustomShape 3"/>
          <p:cNvSpPr/>
          <p:nvPr/>
        </p:nvSpPr>
        <p:spPr>
          <a:xfrm>
            <a:off x="6126480" y="1848240"/>
            <a:ext cx="1188000" cy="273600"/>
          </a:xfrm>
          <a:prstGeom prst="rect">
            <a:avLst/>
          </a:prstGeom>
          <a:solidFill>
            <a:srgbClr val="0000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4"/>
          <p:cNvSpPr/>
          <p:nvPr/>
        </p:nvSpPr>
        <p:spPr>
          <a:xfrm>
            <a:off x="6126480" y="2280240"/>
            <a:ext cx="1188000" cy="273600"/>
          </a:xfrm>
          <a:prstGeom prst="rect">
            <a:avLst/>
          </a:prstGeom>
          <a:solidFill>
            <a:srgbClr val="0099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5"/>
          <p:cNvSpPr/>
          <p:nvPr/>
        </p:nvSpPr>
        <p:spPr>
          <a:xfrm>
            <a:off x="6126480" y="2712241"/>
            <a:ext cx="1188000" cy="273600"/>
          </a:xfrm>
          <a:prstGeom prst="rect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5" name="CustomShape 6"/>
          <p:cNvSpPr/>
          <p:nvPr/>
        </p:nvSpPr>
        <p:spPr>
          <a:xfrm>
            <a:off x="7602480" y="2712241"/>
            <a:ext cx="1188000" cy="273600"/>
          </a:xfrm>
          <a:prstGeom prst="rect">
            <a:avLst/>
          </a:prstGeom>
          <a:solidFill>
            <a:srgbClr val="FF9999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6" name="CustomShape 7"/>
          <p:cNvSpPr/>
          <p:nvPr/>
        </p:nvSpPr>
        <p:spPr>
          <a:xfrm>
            <a:off x="7602480" y="2280240"/>
            <a:ext cx="1188000" cy="273600"/>
          </a:xfrm>
          <a:prstGeom prst="rect">
            <a:avLst/>
          </a:prstGeom>
          <a:solidFill>
            <a:srgbClr val="66FF66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7" name="CustomShape 8"/>
          <p:cNvSpPr/>
          <p:nvPr/>
        </p:nvSpPr>
        <p:spPr>
          <a:xfrm>
            <a:off x="7602480" y="1848240"/>
            <a:ext cx="1188000" cy="273600"/>
          </a:xfrm>
          <a:prstGeom prst="rect">
            <a:avLst/>
          </a:prstGeom>
          <a:solidFill>
            <a:srgbClr val="729FC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9"/>
          <p:cNvSpPr/>
          <p:nvPr/>
        </p:nvSpPr>
        <p:spPr>
          <a:xfrm>
            <a:off x="6162480" y="5160241"/>
            <a:ext cx="1188000" cy="273600"/>
          </a:xfrm>
          <a:prstGeom prst="rect">
            <a:avLst/>
          </a:prstGeom>
          <a:solidFill>
            <a:srgbClr val="FF9999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10"/>
          <p:cNvSpPr/>
          <p:nvPr/>
        </p:nvSpPr>
        <p:spPr>
          <a:xfrm>
            <a:off x="6162480" y="4728240"/>
            <a:ext cx="1188000" cy="273600"/>
          </a:xfrm>
          <a:prstGeom prst="rect">
            <a:avLst/>
          </a:prstGeom>
          <a:solidFill>
            <a:srgbClr val="66FF66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11"/>
          <p:cNvSpPr/>
          <p:nvPr/>
        </p:nvSpPr>
        <p:spPr>
          <a:xfrm>
            <a:off x="6162480" y="4296240"/>
            <a:ext cx="1188000" cy="273600"/>
          </a:xfrm>
          <a:prstGeom prst="rect">
            <a:avLst/>
          </a:prstGeom>
          <a:solidFill>
            <a:srgbClr val="729FC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Line 12"/>
          <p:cNvSpPr/>
          <p:nvPr/>
        </p:nvSpPr>
        <p:spPr>
          <a:xfrm>
            <a:off x="7642080" y="4422240"/>
            <a:ext cx="457200" cy="3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2" name="CustomShape 13"/>
          <p:cNvSpPr/>
          <p:nvPr/>
        </p:nvSpPr>
        <p:spPr>
          <a:xfrm>
            <a:off x="8286480" y="4296240"/>
            <a:ext cx="621360" cy="273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endParaRPr lang="en-US" sz="20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14"/>
          <p:cNvSpPr/>
          <p:nvPr/>
        </p:nvSpPr>
        <p:spPr>
          <a:xfrm>
            <a:off x="6162480" y="4296240"/>
            <a:ext cx="1188000" cy="273600"/>
          </a:xfrm>
          <a:prstGeom prst="rect">
            <a:avLst/>
          </a:prstGeom>
          <a:solidFill>
            <a:srgbClr val="729FC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15"/>
          <p:cNvSpPr/>
          <p:nvPr/>
        </p:nvSpPr>
        <p:spPr>
          <a:xfrm>
            <a:off x="6162480" y="4296240"/>
            <a:ext cx="1188000" cy="273600"/>
          </a:xfrm>
          <a:prstGeom prst="rect">
            <a:avLst/>
          </a:prstGeom>
          <a:solidFill>
            <a:srgbClr val="729FC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Line 16"/>
          <p:cNvSpPr/>
          <p:nvPr/>
        </p:nvSpPr>
        <p:spPr>
          <a:xfrm>
            <a:off x="7642080" y="4854240"/>
            <a:ext cx="457200" cy="3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17"/>
          <p:cNvSpPr/>
          <p:nvPr/>
        </p:nvSpPr>
        <p:spPr>
          <a:xfrm>
            <a:off x="8286480" y="4728240"/>
            <a:ext cx="621360" cy="273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endParaRPr lang="en-US" sz="20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Line 18"/>
          <p:cNvSpPr/>
          <p:nvPr/>
        </p:nvSpPr>
        <p:spPr>
          <a:xfrm>
            <a:off x="7642080" y="5286240"/>
            <a:ext cx="457200" cy="360"/>
          </a:xfrm>
          <a:prstGeom prst="line">
            <a:avLst/>
          </a:prstGeom>
          <a:ln>
            <a:solidFill>
              <a:srgbClr val="000000"/>
            </a:solidFill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19"/>
          <p:cNvSpPr/>
          <p:nvPr/>
        </p:nvSpPr>
        <p:spPr>
          <a:xfrm>
            <a:off x="8286480" y="5160241"/>
            <a:ext cx="621360" cy="273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3</a:t>
            </a:r>
            <a:endParaRPr lang="en-US" sz="20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音效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83"/>
    </mc:Choice>
    <mc:Fallback>
      <p:transition spd="slow" advTm="21183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字版面配置區 1"/>
          <p:cNvSpPr>
            <a:spLocks noGrp="1"/>
          </p:cNvSpPr>
          <p:nvPr>
            <p:ph type="body" sz="quarter" idx="12"/>
          </p:nvPr>
        </p:nvSpPr>
        <p:spPr>
          <a:xfrm>
            <a:off x="-1" y="361427"/>
            <a:ext cx="6028268" cy="723588"/>
          </a:xfrm>
        </p:spPr>
        <p:txBody>
          <a:bodyPr>
            <a:normAutofit/>
          </a:bodyPr>
          <a:lstStyle/>
          <a:p>
            <a:endParaRPr kumimoji="1" lang="zh-TW" altLang="en-US" dirty="0"/>
          </a:p>
        </p:txBody>
      </p:sp>
      <p:sp>
        <p:nvSpPr>
          <p:cNvPr id="119" name="CustomShape 1"/>
          <p:cNvSpPr/>
          <p:nvPr/>
        </p:nvSpPr>
        <p:spPr>
          <a:xfrm>
            <a:off x="504000" y="301320"/>
            <a:ext cx="8207280" cy="7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600" spc="-1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Basic Idea</a:t>
            </a:r>
            <a:endParaRPr lang="en-US" sz="3600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504000" y="1769040"/>
            <a:ext cx="5164560" cy="506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When we get the two groups of strings.</a:t>
            </a:r>
            <a:endParaRPr lang="en-US" altLang="zh-TW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Sort the first group, and find a hash number for each string in the second group.</a:t>
            </a:r>
            <a:endParaRPr lang="en-US" altLang="zh-TW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altLang="zh-TW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 sort the second group.</a:t>
            </a:r>
            <a:endParaRPr lang="en-US" altLang="zh-TW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3"/>
          <p:cNvSpPr/>
          <p:nvPr/>
        </p:nvSpPr>
        <p:spPr>
          <a:xfrm>
            <a:off x="5982480" y="1956240"/>
            <a:ext cx="1188000" cy="273600"/>
          </a:xfrm>
          <a:prstGeom prst="rect">
            <a:avLst/>
          </a:prstGeom>
          <a:solidFill>
            <a:srgbClr val="0000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2" name="CustomShape 4"/>
          <p:cNvSpPr/>
          <p:nvPr/>
        </p:nvSpPr>
        <p:spPr>
          <a:xfrm>
            <a:off x="6400800" y="1717920"/>
            <a:ext cx="1188000" cy="273600"/>
          </a:xfrm>
          <a:prstGeom prst="rect">
            <a:avLst/>
          </a:prstGeom>
          <a:solidFill>
            <a:srgbClr val="0099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3" name="CustomShape 5"/>
          <p:cNvSpPr/>
          <p:nvPr/>
        </p:nvSpPr>
        <p:spPr>
          <a:xfrm>
            <a:off x="6179041" y="2194560"/>
            <a:ext cx="1188000" cy="273600"/>
          </a:xfrm>
          <a:prstGeom prst="rect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4" name="CustomShape 6"/>
          <p:cNvSpPr/>
          <p:nvPr/>
        </p:nvSpPr>
        <p:spPr>
          <a:xfrm>
            <a:off x="7955280" y="1828800"/>
            <a:ext cx="1188000" cy="273600"/>
          </a:xfrm>
          <a:prstGeom prst="rect">
            <a:avLst/>
          </a:prstGeom>
          <a:solidFill>
            <a:srgbClr val="FF9999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" name="CustomShape 7"/>
          <p:cNvSpPr/>
          <p:nvPr/>
        </p:nvSpPr>
        <p:spPr>
          <a:xfrm>
            <a:off x="8229600" y="2280240"/>
            <a:ext cx="1188000" cy="273600"/>
          </a:xfrm>
          <a:prstGeom prst="rect">
            <a:avLst/>
          </a:prstGeom>
          <a:solidFill>
            <a:srgbClr val="66FF66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CustomShape 8"/>
          <p:cNvSpPr/>
          <p:nvPr/>
        </p:nvSpPr>
        <p:spPr>
          <a:xfrm>
            <a:off x="8686800" y="2103121"/>
            <a:ext cx="1188000" cy="273600"/>
          </a:xfrm>
          <a:prstGeom prst="rect">
            <a:avLst/>
          </a:prstGeom>
          <a:solidFill>
            <a:srgbClr val="729FC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7" name="CustomShape 9"/>
          <p:cNvSpPr/>
          <p:nvPr/>
        </p:nvSpPr>
        <p:spPr>
          <a:xfrm>
            <a:off x="9402480" y="3576240"/>
            <a:ext cx="621360" cy="273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endParaRPr lang="en-US" sz="20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10"/>
          <p:cNvSpPr/>
          <p:nvPr/>
        </p:nvSpPr>
        <p:spPr>
          <a:xfrm>
            <a:off x="8070481" y="4368241"/>
            <a:ext cx="621360" cy="273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endParaRPr lang="en-US" sz="20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11"/>
          <p:cNvSpPr/>
          <p:nvPr/>
        </p:nvSpPr>
        <p:spPr>
          <a:xfrm>
            <a:off x="7782480" y="3324240"/>
            <a:ext cx="621360" cy="273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3</a:t>
            </a:r>
            <a:endParaRPr lang="en-US" sz="20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12"/>
          <p:cNvSpPr/>
          <p:nvPr/>
        </p:nvSpPr>
        <p:spPr>
          <a:xfrm>
            <a:off x="6090480" y="3432240"/>
            <a:ext cx="1188000" cy="273600"/>
          </a:xfrm>
          <a:prstGeom prst="rect">
            <a:avLst/>
          </a:prstGeom>
          <a:solidFill>
            <a:srgbClr val="0000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1" name="CustomShape 13"/>
          <p:cNvSpPr/>
          <p:nvPr/>
        </p:nvSpPr>
        <p:spPr>
          <a:xfrm>
            <a:off x="6090480" y="3864241"/>
            <a:ext cx="1188000" cy="273600"/>
          </a:xfrm>
          <a:prstGeom prst="rect">
            <a:avLst/>
          </a:prstGeom>
          <a:solidFill>
            <a:srgbClr val="0099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2" name="CustomShape 14"/>
          <p:cNvSpPr/>
          <p:nvPr/>
        </p:nvSpPr>
        <p:spPr>
          <a:xfrm>
            <a:off x="6090480" y="4296240"/>
            <a:ext cx="1188000" cy="273600"/>
          </a:xfrm>
          <a:prstGeom prst="rect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3" name="CustomShape 15"/>
          <p:cNvSpPr/>
          <p:nvPr/>
        </p:nvSpPr>
        <p:spPr>
          <a:xfrm>
            <a:off x="7955280" y="3628800"/>
            <a:ext cx="1188000" cy="273600"/>
          </a:xfrm>
          <a:prstGeom prst="rect">
            <a:avLst/>
          </a:prstGeom>
          <a:solidFill>
            <a:srgbClr val="FF9999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16"/>
          <p:cNvSpPr/>
          <p:nvPr/>
        </p:nvSpPr>
        <p:spPr>
          <a:xfrm>
            <a:off x="8229600" y="4080240"/>
            <a:ext cx="1188000" cy="273600"/>
          </a:xfrm>
          <a:prstGeom prst="rect">
            <a:avLst/>
          </a:prstGeom>
          <a:solidFill>
            <a:srgbClr val="66FF66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5" name="CustomShape 17"/>
          <p:cNvSpPr/>
          <p:nvPr/>
        </p:nvSpPr>
        <p:spPr>
          <a:xfrm>
            <a:off x="8686800" y="3903121"/>
            <a:ext cx="1188000" cy="273600"/>
          </a:xfrm>
          <a:prstGeom prst="rect">
            <a:avLst/>
          </a:prstGeom>
          <a:solidFill>
            <a:srgbClr val="729FC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6" name="CustomShape 18"/>
          <p:cNvSpPr/>
          <p:nvPr/>
        </p:nvSpPr>
        <p:spPr>
          <a:xfrm>
            <a:off x="6126480" y="5376240"/>
            <a:ext cx="1188000" cy="273600"/>
          </a:xfrm>
          <a:prstGeom prst="rect">
            <a:avLst/>
          </a:prstGeom>
          <a:solidFill>
            <a:srgbClr val="0000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19"/>
          <p:cNvSpPr/>
          <p:nvPr/>
        </p:nvSpPr>
        <p:spPr>
          <a:xfrm>
            <a:off x="6126480" y="5808241"/>
            <a:ext cx="1188000" cy="273600"/>
          </a:xfrm>
          <a:prstGeom prst="rect">
            <a:avLst/>
          </a:prstGeom>
          <a:solidFill>
            <a:srgbClr val="0099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8" name="CustomShape 20"/>
          <p:cNvSpPr/>
          <p:nvPr/>
        </p:nvSpPr>
        <p:spPr>
          <a:xfrm>
            <a:off x="6126480" y="6240240"/>
            <a:ext cx="1188000" cy="273600"/>
          </a:xfrm>
          <a:prstGeom prst="rect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9" name="CustomShape 21"/>
          <p:cNvSpPr/>
          <p:nvPr/>
        </p:nvSpPr>
        <p:spPr>
          <a:xfrm>
            <a:off x="7602480" y="6240240"/>
            <a:ext cx="1188000" cy="273600"/>
          </a:xfrm>
          <a:prstGeom prst="rect">
            <a:avLst/>
          </a:prstGeom>
          <a:solidFill>
            <a:srgbClr val="FF9999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0" name="CustomShape 22"/>
          <p:cNvSpPr/>
          <p:nvPr/>
        </p:nvSpPr>
        <p:spPr>
          <a:xfrm>
            <a:off x="7602480" y="5808241"/>
            <a:ext cx="1188000" cy="273600"/>
          </a:xfrm>
          <a:prstGeom prst="rect">
            <a:avLst/>
          </a:prstGeom>
          <a:solidFill>
            <a:srgbClr val="66FF66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23"/>
          <p:cNvSpPr/>
          <p:nvPr/>
        </p:nvSpPr>
        <p:spPr>
          <a:xfrm>
            <a:off x="7602480" y="5376240"/>
            <a:ext cx="1188000" cy="273600"/>
          </a:xfrm>
          <a:prstGeom prst="rect">
            <a:avLst/>
          </a:prstGeom>
          <a:solidFill>
            <a:srgbClr val="729FC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24"/>
          <p:cNvSpPr/>
          <p:nvPr/>
        </p:nvSpPr>
        <p:spPr>
          <a:xfrm>
            <a:off x="8790480" y="5376240"/>
            <a:ext cx="621360" cy="273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</a:t>
            </a:r>
            <a:endParaRPr lang="en-US" sz="20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25"/>
          <p:cNvSpPr/>
          <p:nvPr/>
        </p:nvSpPr>
        <p:spPr>
          <a:xfrm>
            <a:off x="8790480" y="5808241"/>
            <a:ext cx="621360" cy="273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</a:t>
            </a:r>
            <a:endParaRPr lang="en-US" sz="20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26"/>
          <p:cNvSpPr/>
          <p:nvPr/>
        </p:nvSpPr>
        <p:spPr>
          <a:xfrm>
            <a:off x="8790480" y="6240240"/>
            <a:ext cx="621360" cy="2736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0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3</a:t>
            </a:r>
            <a:endParaRPr lang="en-US" sz="20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音效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959"/>
    </mc:Choice>
    <mc:Fallback>
      <p:transition spd="slow" advTm="31959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2"/>
          <p:cNvSpPr/>
          <p:nvPr/>
        </p:nvSpPr>
        <p:spPr>
          <a:xfrm>
            <a:off x="5152680" y="1769040"/>
            <a:ext cx="4425480" cy="506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3" name="CustomShape 3"/>
          <p:cNvSpPr/>
          <p:nvPr/>
        </p:nvSpPr>
        <p:spPr>
          <a:xfrm>
            <a:off x="741780" y="1089574"/>
            <a:ext cx="8821800" cy="506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>
              <a:lnSpc>
                <a:spcPct val="100000"/>
              </a:lnSpc>
              <a:spcBef>
                <a:spcPts val="1414"/>
              </a:spcBef>
            </a:pPr>
            <a:r>
              <a:rPr lang="en-US" sz="4800" b="1" strike="noStrike" spc="-1" dirty="0">
                <a:solidFill>
                  <a:srgbClr val="0000CC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But </a:t>
            </a:r>
            <a:r>
              <a:rPr lang="en-US" sz="4800" b="1" strike="noStrike" spc="-1" dirty="0" smtClean="0">
                <a:solidFill>
                  <a:srgbClr val="0000CC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!</a:t>
            </a:r>
            <a:endParaRPr lang="en-US" sz="4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new updated FAQ clarifies that the number of input strings </a:t>
            </a:r>
            <a:r>
              <a:rPr lang="en-US" sz="3200" b="0" strike="noStrike" spc="-1" dirty="0">
                <a:solidFill>
                  <a:srgbClr val="0000CC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guarantee to be the same</a:t>
            </a: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with the number of testing strings.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spcBef>
                <a:spcPts val="1414"/>
              </a:spcBef>
              <a:buClr>
                <a:srgbClr val="187E95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Analyzing the string is not essential any more. The problem becomes simply reversing a permutation.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音效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51925" y="653097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20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09"/>
    </mc:Choice>
    <mc:Fallback>
      <p:transition spd="slow" advTm="49509"/>
    </mc:Fallback>
  </mc:AlternateContent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自訂 1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F0CEA3"/>
      </a:accent1>
      <a:accent2>
        <a:srgbClr val="C1D9DF"/>
      </a:accent2>
      <a:accent3>
        <a:srgbClr val="D870BB"/>
      </a:accent3>
      <a:accent4>
        <a:srgbClr val="61C09E"/>
      </a:accent4>
      <a:accent5>
        <a:srgbClr val="EFD836"/>
      </a:accent5>
      <a:accent6>
        <a:srgbClr val="73D2E8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602</TotalTime>
  <Words>471</Words>
  <Application>Microsoft Macintosh PowerPoint</Application>
  <PresentationFormat>自訂</PresentationFormat>
  <Paragraphs>146</Paragraphs>
  <Slides>21</Slides>
  <Notes>0</Notes>
  <HiddenSlides>0</HiddenSlides>
  <MMClips>21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30" baseType="lpstr">
      <vt:lpstr>Calibri</vt:lpstr>
      <vt:lpstr>Calibri Light</vt:lpstr>
      <vt:lpstr>DejaVu Sans</vt:lpstr>
      <vt:lpstr>DengXian</vt:lpstr>
      <vt:lpstr>Heiti TC Light</vt:lpstr>
      <vt:lpstr>Wingdings</vt:lpstr>
      <vt:lpstr>新細明體</vt:lpstr>
      <vt:lpstr>Arial</vt:lpstr>
      <vt:lpstr>Office 佈景主題</vt:lpstr>
      <vt:lpstr>PowerPoint 簡報</vt:lpstr>
      <vt:lpstr>PowerPoint 簡報</vt:lpstr>
      <vt:lpstr>PowerPoint 簡報</vt:lpstr>
      <vt:lpstr>2018 ICCAD Problem A 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subject/>
  <dc:creator/>
  <dc:description/>
  <cp:lastModifiedBy>Microsoft Office 使用者</cp:lastModifiedBy>
  <cp:revision>40</cp:revision>
  <dcterms:created xsi:type="dcterms:W3CDTF">2018-06-08T16:55:32Z</dcterms:created>
  <dcterms:modified xsi:type="dcterms:W3CDTF">2018-06-30T05:00:21Z</dcterms:modified>
  <dc:language>en-US</dc:language>
</cp:coreProperties>
</file>